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80" r:id="rId6"/>
    <p:sldId id="294" r:id="rId7"/>
    <p:sldId id="283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xcel%20file%20of%20project_2015\Single%20phase%20and%20two%20phase-1405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xcel%20file%20of%20project_2015\Single%20phase%20and%20two%20phase-1405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xcel%20file%20of%20project_2015\Variable%20speed%20cavitation_04.11.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Excel%20file%20of%20project_2015\Cavitation%20Experiment%20Vs%20Simulation_11kW_1806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xcel%20file%20of%20project_2015\Temperature%20effects_15.12.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Excel%20file%20of%20project_2015\Temperature%20effects_16.01.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45645616930697"/>
          <c:y val="3.468937243771681E-2"/>
          <c:w val="0.81733001847975428"/>
          <c:h val="0.7509256943154754"/>
        </c:manualLayout>
      </c:layout>
      <c:scatterChart>
        <c:scatterStyle val="lineMarker"/>
        <c:varyColors val="0"/>
        <c:ser>
          <c:idx val="0"/>
          <c:order val="0"/>
          <c:tx>
            <c:v>w/o cavitation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'23.08.2015'!$C$66:$I$66</c:f>
              <c:numCache>
                <c:formatCode>General</c:formatCode>
                <c:ptCount val="7"/>
                <c:pt idx="0">
                  <c:v>6.4397999999999997E-2</c:v>
                </c:pt>
                <c:pt idx="1">
                  <c:v>7.6999999999999999E-2</c:v>
                </c:pt>
                <c:pt idx="2">
                  <c:v>0.1027</c:v>
                </c:pt>
                <c:pt idx="3">
                  <c:v>0.128</c:v>
                </c:pt>
                <c:pt idx="4">
                  <c:v>0.14499999999999999</c:v>
                </c:pt>
                <c:pt idx="5">
                  <c:v>0.154</c:v>
                </c:pt>
                <c:pt idx="6">
                  <c:v>0.16700000000000001</c:v>
                </c:pt>
              </c:numCache>
            </c:numRef>
          </c:xVal>
          <c:yVal>
            <c:numRef>
              <c:f>'23.08.2015'!$C$63:$I$63</c:f>
              <c:numCache>
                <c:formatCode>General</c:formatCode>
                <c:ptCount val="7"/>
                <c:pt idx="0">
                  <c:v>0.97039525935519233</c:v>
                </c:pt>
                <c:pt idx="1">
                  <c:v>0.96384636335165286</c:v>
                </c:pt>
                <c:pt idx="2">
                  <c:v>0.92334396037591837</c:v>
                </c:pt>
                <c:pt idx="3">
                  <c:v>0.85523544193911116</c:v>
                </c:pt>
                <c:pt idx="4">
                  <c:v>0.80677361151292137</c:v>
                </c:pt>
                <c:pt idx="5">
                  <c:v>0.77045242675483094</c:v>
                </c:pt>
                <c:pt idx="6">
                  <c:v>0.71035371189158314</c:v>
                </c:pt>
              </c:numCache>
            </c:numRef>
          </c:yVal>
          <c:smooth val="0"/>
        </c:ser>
        <c:ser>
          <c:idx val="2"/>
          <c:order val="1"/>
          <c:tx>
            <c:v>w/ cavitation</c:v>
          </c:tx>
          <c:spPr>
            <a:ln w="28575">
              <a:noFill/>
            </a:ln>
          </c:spPr>
          <c:marker>
            <c:symbol val="square"/>
            <c:size val="4"/>
            <c:spPr>
              <a:solidFill>
                <a:schemeClr val="tx1">
                  <a:alpha val="0"/>
                </a:schemeClr>
              </a:solidFill>
              <a:ln w="12700">
                <a:solidFill>
                  <a:schemeClr val="tx1"/>
                </a:solidFill>
              </a:ln>
            </c:spPr>
          </c:marker>
          <c:xVal>
            <c:numRef>
              <c:f>'23.08.2015'!$K$8:$Q$8</c:f>
              <c:numCache>
                <c:formatCode>General</c:formatCode>
                <c:ptCount val="7"/>
                <c:pt idx="0">
                  <c:v>6.4397999999999997E-2</c:v>
                </c:pt>
                <c:pt idx="1">
                  <c:v>7.6999999999999999E-2</c:v>
                </c:pt>
                <c:pt idx="2">
                  <c:v>0.1027</c:v>
                </c:pt>
                <c:pt idx="3">
                  <c:v>0.128</c:v>
                </c:pt>
                <c:pt idx="4">
                  <c:v>0.14499999999999999</c:v>
                </c:pt>
                <c:pt idx="5">
                  <c:v>0.154</c:v>
                </c:pt>
                <c:pt idx="6">
                  <c:v>0.16700000000000001</c:v>
                </c:pt>
              </c:numCache>
            </c:numRef>
          </c:xVal>
          <c:yVal>
            <c:numRef>
              <c:f>'23.08.2015'!$K$7:$Q$7</c:f>
              <c:numCache>
                <c:formatCode>General</c:formatCode>
                <c:ptCount val="7"/>
                <c:pt idx="0">
                  <c:v>0.97029450710898379</c:v>
                </c:pt>
                <c:pt idx="1">
                  <c:v>0.944703436572077</c:v>
                </c:pt>
                <c:pt idx="2">
                  <c:v>0.92354546486833489</c:v>
                </c:pt>
                <c:pt idx="3">
                  <c:v>0.85397603886150741</c:v>
                </c:pt>
                <c:pt idx="4">
                  <c:v>0.80304577840321434</c:v>
                </c:pt>
                <c:pt idx="5">
                  <c:v>0.72461015473005685</c:v>
                </c:pt>
                <c:pt idx="6">
                  <c:v>0.66451143986680894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144640"/>
        <c:axId val="338145216"/>
      </c:scatterChart>
      <c:valAx>
        <c:axId val="338144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Flow coefficient, </a:t>
                </a:r>
                <a:r>
                  <a:rPr lang="el-GR" sz="1400" b="0"/>
                  <a:t>ϕ</a:t>
                </a:r>
                <a:endParaRPr lang="en-US" sz="1400" b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ko-KR"/>
          </a:p>
        </c:txPr>
        <c:crossAx val="338145216"/>
        <c:crosses val="autoZero"/>
        <c:crossBetween val="midCat"/>
      </c:valAx>
      <c:valAx>
        <c:axId val="3381452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/>
                  <a:t>Head Coefficient, </a:t>
                </a:r>
                <a:r>
                  <a:rPr lang="el-GR" sz="1400" b="0"/>
                  <a:t>ψ</a:t>
                </a:r>
                <a:endParaRPr lang="en-US" sz="1400" b="0"/>
              </a:p>
            </c:rich>
          </c:tx>
          <c:layout>
            <c:manualLayout>
              <c:xMode val="edge"/>
              <c:yMode val="edge"/>
              <c:x val="1.7122562969399274E-2"/>
              <c:y val="0.21842198891805192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ko-KR"/>
          </a:p>
        </c:txPr>
        <c:crossAx val="338144640"/>
        <c:crosses val="autoZero"/>
        <c:crossBetween val="midCat"/>
      </c:valAx>
      <c:spPr>
        <a:ln w="15875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4724948540014993"/>
          <c:y val="0.57536251306868413"/>
          <c:w val="0.30271330164563848"/>
          <c:h val="0.1873479628362216"/>
        </c:manualLayout>
      </c:layout>
      <c:overlay val="0"/>
      <c:txPr>
        <a:bodyPr/>
        <a:lstStyle/>
        <a:p>
          <a:pPr>
            <a:defRPr sz="1200"/>
          </a:pPr>
          <a:endParaRPr lang="ko-KR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31988188976378"/>
          <c:y val="4.0340570283409108E-2"/>
          <c:w val="0.82671444389763782"/>
          <c:h val="0.74629791867411055"/>
        </c:manualLayout>
      </c:layout>
      <c:scatterChart>
        <c:scatterStyle val="lineMarker"/>
        <c:varyColors val="0"/>
        <c:ser>
          <c:idx val="0"/>
          <c:order val="0"/>
          <c:tx>
            <c:v>w/o cavitation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'23.08.2015'!$C$66:$I$66</c:f>
              <c:numCache>
                <c:formatCode>General</c:formatCode>
                <c:ptCount val="7"/>
                <c:pt idx="0">
                  <c:v>6.4397999999999997E-2</c:v>
                </c:pt>
                <c:pt idx="1">
                  <c:v>7.6999999999999999E-2</c:v>
                </c:pt>
                <c:pt idx="2">
                  <c:v>0.1027</c:v>
                </c:pt>
                <c:pt idx="3">
                  <c:v>0.128</c:v>
                </c:pt>
                <c:pt idx="4">
                  <c:v>0.14499999999999999</c:v>
                </c:pt>
                <c:pt idx="5">
                  <c:v>0.154</c:v>
                </c:pt>
                <c:pt idx="6">
                  <c:v>0.16700000000000001</c:v>
                </c:pt>
              </c:numCache>
            </c:numRef>
          </c:xVal>
          <c:yVal>
            <c:numRef>
              <c:f>'23.08.2015'!$C$65:$I$65</c:f>
              <c:numCache>
                <c:formatCode>General</c:formatCode>
                <c:ptCount val="7"/>
                <c:pt idx="0">
                  <c:v>62.350999999999999</c:v>
                </c:pt>
                <c:pt idx="1">
                  <c:v>71.475999999999999</c:v>
                </c:pt>
                <c:pt idx="2">
                  <c:v>77.512</c:v>
                </c:pt>
                <c:pt idx="3">
                  <c:v>78.2</c:v>
                </c:pt>
                <c:pt idx="4">
                  <c:v>77.072000000000003</c:v>
                </c:pt>
                <c:pt idx="5">
                  <c:v>75.63</c:v>
                </c:pt>
                <c:pt idx="6">
                  <c:v>72.37</c:v>
                </c:pt>
              </c:numCache>
            </c:numRef>
          </c:yVal>
          <c:smooth val="0"/>
        </c:ser>
        <c:ser>
          <c:idx val="2"/>
          <c:order val="1"/>
          <c:tx>
            <c:v>w/ cavitation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chemeClr val="tx1">
                  <a:alpha val="0"/>
                </a:schemeClr>
              </a:solidFill>
              <a:ln w="12700">
                <a:solidFill>
                  <a:schemeClr val="tx1"/>
                </a:solidFill>
              </a:ln>
            </c:spPr>
          </c:marker>
          <c:xVal>
            <c:numRef>
              <c:f>'23.08.2015'!$T$8:$Y$8</c:f>
              <c:numCache>
                <c:formatCode>General</c:formatCode>
                <c:ptCount val="6"/>
                <c:pt idx="0">
                  <c:v>7.6999999999999999E-2</c:v>
                </c:pt>
                <c:pt idx="1">
                  <c:v>0.1027</c:v>
                </c:pt>
                <c:pt idx="2">
                  <c:v>0.128</c:v>
                </c:pt>
                <c:pt idx="3">
                  <c:v>0.14499999999999999</c:v>
                </c:pt>
                <c:pt idx="4">
                  <c:v>0.154</c:v>
                </c:pt>
                <c:pt idx="5">
                  <c:v>0.16700000000000001</c:v>
                </c:pt>
              </c:numCache>
            </c:numRef>
          </c:xVal>
          <c:yVal>
            <c:numRef>
              <c:f>'23.08.2015'!$T$7:$Y$7</c:f>
              <c:numCache>
                <c:formatCode>General</c:formatCode>
                <c:ptCount val="6"/>
                <c:pt idx="0">
                  <c:v>69.884</c:v>
                </c:pt>
                <c:pt idx="1">
                  <c:v>77.611000000000004</c:v>
                </c:pt>
                <c:pt idx="2">
                  <c:v>77.950999999999993</c:v>
                </c:pt>
                <c:pt idx="3">
                  <c:v>77.424999999999997</c:v>
                </c:pt>
                <c:pt idx="4">
                  <c:v>72.213999999999999</c:v>
                </c:pt>
                <c:pt idx="5">
                  <c:v>68.685000000000002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333824"/>
        <c:axId val="45395328"/>
      </c:scatterChart>
      <c:valAx>
        <c:axId val="38333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Flow coefficient, </a:t>
                </a:r>
                <a:r>
                  <a:rPr lang="el-GR" sz="1400" b="0"/>
                  <a:t>ϕ</a:t>
                </a:r>
                <a:endParaRPr lang="en-US" sz="1400" b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ko-KR"/>
          </a:p>
        </c:txPr>
        <c:crossAx val="45395328"/>
        <c:crosses val="autoZero"/>
        <c:crossBetween val="midCat"/>
      </c:valAx>
      <c:valAx>
        <c:axId val="453953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 dirty="0"/>
                  <a:t>Efficiency, </a:t>
                </a:r>
                <a:r>
                  <a:rPr lang="el-GR" sz="1400" b="0" dirty="0" smtClean="0">
                    <a:latin typeface="Times New Roman"/>
                    <a:cs typeface="Times New Roman"/>
                  </a:rPr>
                  <a:t>η</a:t>
                </a:r>
                <a:r>
                  <a:rPr lang="en-US" sz="1400" b="0" dirty="0" smtClean="0">
                    <a:latin typeface="Times New Roman"/>
                    <a:cs typeface="Times New Roman"/>
                  </a:rPr>
                  <a:t> [%]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17908302675695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ko-KR"/>
          </a:p>
        </c:txPr>
        <c:crossAx val="38333824"/>
        <c:crosses val="autoZero"/>
        <c:crossBetween val="midCat"/>
      </c:valAx>
      <c:spPr>
        <a:ln w="15875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2327063087261769"/>
          <c:y val="0.55997371319299083"/>
          <c:w val="0.31942509244644518"/>
          <c:h val="0.22741170153310028"/>
        </c:manualLayout>
      </c:layout>
      <c:overlay val="0"/>
      <c:txPr>
        <a:bodyPr/>
        <a:lstStyle/>
        <a:p>
          <a:pPr>
            <a:defRPr sz="1200"/>
          </a:pPr>
          <a:endParaRPr lang="ko-KR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75522436882509"/>
          <c:y val="4.6296296296296294E-2"/>
          <c:w val="0.83129981205991799"/>
          <c:h val="0.73928222513852437"/>
        </c:manualLayout>
      </c:layout>
      <c:scatterChart>
        <c:scatterStyle val="smoothMarker"/>
        <c:varyColors val="0"/>
        <c:ser>
          <c:idx val="1"/>
          <c:order val="0"/>
          <c:tx>
            <c:v>1st stage</c:v>
          </c:tx>
          <c:spPr>
            <a:ln w="22225">
              <a:solidFill>
                <a:schemeClr val="accent3">
                  <a:lumMod val="75000"/>
                </a:schemeClr>
              </a:solidFill>
            </a:ln>
          </c:spPr>
          <c:marker>
            <c:symbol val="triangle"/>
            <c:size val="7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</c:spPr>
          </c:marker>
          <c:xVal>
            <c:numRef>
              <c:f>'variable stage'!$R$6:$AB$6</c:f>
              <c:numCache>
                <c:formatCode>General</c:formatCode>
                <c:ptCount val="11"/>
                <c:pt idx="0">
                  <c:v>0.49530999999999997</c:v>
                </c:pt>
                <c:pt idx="1">
                  <c:v>0.39261000000000001</c:v>
                </c:pt>
                <c:pt idx="2">
                  <c:v>0.28989999999999999</c:v>
                </c:pt>
                <c:pt idx="3">
                  <c:v>0.23855000000000001</c:v>
                </c:pt>
                <c:pt idx="4">
                  <c:v>0.18720000000000001</c:v>
                </c:pt>
                <c:pt idx="5">
                  <c:v>0.13589999999999999</c:v>
                </c:pt>
                <c:pt idx="6">
                  <c:v>0.12598999999999999</c:v>
                </c:pt>
                <c:pt idx="7">
                  <c:v>0.11049</c:v>
                </c:pt>
                <c:pt idx="8">
                  <c:v>8.5217000000000001E-2</c:v>
                </c:pt>
                <c:pt idx="9">
                  <c:v>7.5201000000000004E-2</c:v>
                </c:pt>
                <c:pt idx="10">
                  <c:v>7.2687000000000002E-2</c:v>
                </c:pt>
              </c:numCache>
            </c:numRef>
          </c:xVal>
          <c:yVal>
            <c:numRef>
              <c:f>'variable stage'!$R$7:$AB$7</c:f>
              <c:numCache>
                <c:formatCode>General</c:formatCode>
                <c:ptCount val="11"/>
                <c:pt idx="0">
                  <c:v>0.86062568711125487</c:v>
                </c:pt>
                <c:pt idx="1">
                  <c:v>0.86062568711125487</c:v>
                </c:pt>
                <c:pt idx="2">
                  <c:v>0.85745199135569361</c:v>
                </c:pt>
                <c:pt idx="3">
                  <c:v>0.8590640272950264</c:v>
                </c:pt>
                <c:pt idx="4">
                  <c:v>0.85770387197121423</c:v>
                </c:pt>
                <c:pt idx="5">
                  <c:v>0.85407679110771573</c:v>
                </c:pt>
                <c:pt idx="6">
                  <c:v>0.84989557289007134</c:v>
                </c:pt>
                <c:pt idx="7">
                  <c:v>0.84636924427278104</c:v>
                </c:pt>
                <c:pt idx="8">
                  <c:v>0.8256142815538724</c:v>
                </c:pt>
                <c:pt idx="9">
                  <c:v>0.77297123291003833</c:v>
                </c:pt>
                <c:pt idx="10">
                  <c:v>0.55736142602428729</c:v>
                </c:pt>
              </c:numCache>
            </c:numRef>
          </c:yVal>
          <c:smooth val="1"/>
        </c:ser>
        <c:ser>
          <c:idx val="0"/>
          <c:order val="1"/>
          <c:tx>
            <c:v>2nd stage</c:v>
          </c:tx>
          <c:spPr>
            <a:ln w="19050">
              <a:solidFill>
                <a:schemeClr val="tx1"/>
              </a:solidFill>
            </a:ln>
          </c:spPr>
          <c:marker>
            <c:symbol val="diamond"/>
            <c:size val="7"/>
            <c:spPr>
              <a:solidFill>
                <a:srgbClr val="7030A0"/>
              </a:solidFill>
              <a:ln w="12700">
                <a:solidFill>
                  <a:srgbClr val="7030A0"/>
                </a:solidFill>
              </a:ln>
            </c:spPr>
          </c:marker>
          <c:xVal>
            <c:numRef>
              <c:f>'variable stage'!$D$6:$N$6</c:f>
              <c:numCache>
                <c:formatCode>General</c:formatCode>
                <c:ptCount val="11"/>
                <c:pt idx="0">
                  <c:v>0.49724468667662597</c:v>
                </c:pt>
                <c:pt idx="1">
                  <c:v>0.39454107178539771</c:v>
                </c:pt>
                <c:pt idx="2">
                  <c:v>0.28997000000000001</c:v>
                </c:pt>
                <c:pt idx="3">
                  <c:v>0.23846000000000001</c:v>
                </c:pt>
                <c:pt idx="4">
                  <c:v>0.18754999999999999</c:v>
                </c:pt>
                <c:pt idx="5">
                  <c:v>0.13603999999999999</c:v>
                </c:pt>
                <c:pt idx="6">
                  <c:v>0.12598999999999999</c:v>
                </c:pt>
                <c:pt idx="7">
                  <c:v>0.11076</c:v>
                </c:pt>
                <c:pt idx="8">
                  <c:v>8.5424E-2</c:v>
                </c:pt>
                <c:pt idx="9">
                  <c:v>7.6159865622590278E-2</c:v>
                </c:pt>
                <c:pt idx="10">
                  <c:v>7.2677000000000005E-2</c:v>
                </c:pt>
              </c:numCache>
            </c:numRef>
          </c:xVal>
          <c:yVal>
            <c:numRef>
              <c:f>'variable stage'!$D$7:$N$7</c:f>
              <c:numCache>
                <c:formatCode>General</c:formatCode>
                <c:ptCount val="11"/>
                <c:pt idx="0">
                  <c:v>1.7199415950218022</c:v>
                </c:pt>
                <c:pt idx="1">
                  <c:v>1.7193622696061042</c:v>
                </c:pt>
                <c:pt idx="2">
                  <c:v>1.7191355770521353</c:v>
                </c:pt>
                <c:pt idx="3">
                  <c:v>1.7212513742225097</c:v>
                </c:pt>
                <c:pt idx="4">
                  <c:v>1.720243851760427</c:v>
                </c:pt>
                <c:pt idx="5">
                  <c:v>1.720596484622156</c:v>
                </c:pt>
                <c:pt idx="6">
                  <c:v>1.7154077439424285</c:v>
                </c:pt>
                <c:pt idx="7">
                  <c:v>1.709765618154764</c:v>
                </c:pt>
                <c:pt idx="8">
                  <c:v>1.690123967756457</c:v>
                </c:pt>
                <c:pt idx="9">
                  <c:v>1.5566222039181559</c:v>
                </c:pt>
                <c:pt idx="10">
                  <c:v>1.2994520954714832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144064"/>
        <c:axId val="338145792"/>
      </c:scatterChart>
      <c:valAx>
        <c:axId val="3381440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ko-KR" sz="2000" b="0" i="0" baseline="0">
                    <a:effectLst/>
                  </a:rPr>
                  <a:t>Cavitation number, </a:t>
                </a:r>
                <a:r>
                  <a:rPr lang="el-GR" altLang="ko-KR" sz="2000" b="0" i="0" baseline="0">
                    <a:effectLst/>
                  </a:rPr>
                  <a:t>σ</a:t>
                </a:r>
                <a:endParaRPr lang="ko-KR" altLang="ko-KR" sz="1400">
                  <a:effectLst/>
                </a:endParaRPr>
              </a:p>
            </c:rich>
          </c:tx>
          <c:layout>
            <c:manualLayout>
              <c:xMode val="edge"/>
              <c:yMode val="edge"/>
              <c:x val="0.38731053968219731"/>
              <c:y val="0.87438420121715676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ko-KR"/>
          </a:p>
        </c:txPr>
        <c:crossAx val="338145792"/>
        <c:crossesAt val="0"/>
        <c:crossBetween val="midCat"/>
      </c:valAx>
      <c:valAx>
        <c:axId val="3381457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altLang="ko-KR" sz="2000" b="0" i="0" baseline="0">
                    <a:effectLst/>
                  </a:rPr>
                  <a:t>Head Coeficient, </a:t>
                </a:r>
                <a:r>
                  <a:rPr lang="el-GR" altLang="ko-KR" sz="2000" b="0" i="0" baseline="0">
                    <a:effectLst/>
                  </a:rPr>
                  <a:t>ψ</a:t>
                </a:r>
                <a:endParaRPr lang="ko-KR" altLang="ko-KR" sz="2000"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0.17663185511216914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2000"/>
            </a:pPr>
            <a:endParaRPr lang="ko-KR"/>
          </a:p>
        </c:txPr>
        <c:crossAx val="338144064"/>
        <c:crosses val="autoZero"/>
        <c:crossBetween val="midCat"/>
      </c:val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7611233254692138"/>
          <c:y val="0.60366800283851385"/>
          <c:w val="0.2737794292940996"/>
          <c:h val="0.14690453522059096"/>
        </c:manualLayout>
      </c:layout>
      <c:overlay val="0"/>
      <c:txPr>
        <a:bodyPr/>
        <a:lstStyle/>
        <a:p>
          <a:pPr>
            <a:defRPr sz="1600"/>
          </a:pPr>
          <a:endParaRPr lang="ko-KR"/>
        </a:p>
      </c:txPr>
    </c:legend>
    <c:plotVisOnly val="1"/>
    <c:dispBlanksAs val="gap"/>
    <c:showDLblsOverMax val="0"/>
  </c:chart>
  <c:txPr>
    <a:bodyPr/>
    <a:lstStyle/>
    <a:p>
      <a:pPr>
        <a:defRPr sz="12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05052493438319"/>
          <c:y val="5.057471264367816E-2"/>
          <c:w val="0.81100513004056307"/>
          <c:h val="0.77364165054081879"/>
        </c:manualLayout>
      </c:layout>
      <c:scatterChart>
        <c:scatterStyle val="smoothMarker"/>
        <c:varyColors val="0"/>
        <c:ser>
          <c:idx val="0"/>
          <c:order val="0"/>
          <c:tx>
            <c:v>Computational</c:v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c:spPr>
          </c:marker>
          <c:xVal>
            <c:numRef>
              <c:f>'comparison (3)'!$E$13:$P$13</c:f>
              <c:numCache>
                <c:formatCode>General</c:formatCode>
                <c:ptCount val="12"/>
                <c:pt idx="0">
                  <c:v>0.49724468667662597</c:v>
                </c:pt>
                <c:pt idx="1">
                  <c:v>0.3926</c:v>
                </c:pt>
                <c:pt idx="2">
                  <c:v>0.33611999999999997</c:v>
                </c:pt>
                <c:pt idx="3">
                  <c:v>0.28989999999999999</c:v>
                </c:pt>
                <c:pt idx="4">
                  <c:v>0.23846000000000001</c:v>
                </c:pt>
                <c:pt idx="5">
                  <c:v>0.18754999999999999</c:v>
                </c:pt>
                <c:pt idx="6">
                  <c:v>0.13603999999999999</c:v>
                </c:pt>
                <c:pt idx="7">
                  <c:v>0.12598999999999999</c:v>
                </c:pt>
                <c:pt idx="8">
                  <c:v>0.11210613083452016</c:v>
                </c:pt>
                <c:pt idx="9">
                  <c:v>8.6430227111713095E-2</c:v>
                </c:pt>
                <c:pt idx="10">
                  <c:v>7.6159865622590278E-2</c:v>
                </c:pt>
                <c:pt idx="11">
                  <c:v>7.3592275250309577E-2</c:v>
                </c:pt>
              </c:numCache>
            </c:numRef>
          </c:xVal>
          <c:yVal>
            <c:numRef>
              <c:f>'comparison (3)'!$E$14:$P$14</c:f>
              <c:numCache>
                <c:formatCode>General</c:formatCode>
                <c:ptCount val="12"/>
                <c:pt idx="0">
                  <c:v>0.86062568711125487</c:v>
                </c:pt>
                <c:pt idx="1">
                  <c:v>0.85740161523258951</c:v>
                </c:pt>
                <c:pt idx="2">
                  <c:v>0.85669634950913143</c:v>
                </c:pt>
                <c:pt idx="3">
                  <c:v>0.85740161523258951</c:v>
                </c:pt>
                <c:pt idx="4">
                  <c:v>0.85679710175533963</c:v>
                </c:pt>
                <c:pt idx="5">
                  <c:v>0.85765999999999998</c:v>
                </c:pt>
                <c:pt idx="6">
                  <c:v>0.85871139443329725</c:v>
                </c:pt>
                <c:pt idx="7">
                  <c:v>0.84989557289007134</c:v>
                </c:pt>
                <c:pt idx="8">
                  <c:v>0.84436427457323604</c:v>
                </c:pt>
                <c:pt idx="9">
                  <c:v>0.82057666924345773</c:v>
                </c:pt>
                <c:pt idx="10">
                  <c:v>0.77987276177530662</c:v>
                </c:pt>
                <c:pt idx="11">
                  <c:v>0.58280136819188177</c:v>
                </c:pt>
              </c:numCache>
            </c:numRef>
          </c:yVal>
          <c:smooth val="1"/>
        </c:ser>
        <c:ser>
          <c:idx val="1"/>
          <c:order val="1"/>
          <c:tx>
            <c:v>Experimental</c:v>
          </c:tx>
          <c:spPr>
            <a:ln w="22225">
              <a:noFill/>
              <a:prstDash val="dash"/>
            </a:ln>
          </c:spPr>
          <c:marker>
            <c:symbol val="triangle"/>
            <c:size val="8"/>
            <c:spPr>
              <a:solidFill>
                <a:schemeClr val="tx1"/>
              </a:solidFill>
              <a:ln w="12700">
                <a:solidFill>
                  <a:schemeClr val="tx1"/>
                </a:solidFill>
                <a:prstDash val="solid"/>
              </a:ln>
            </c:spPr>
          </c:marker>
          <c:xVal>
            <c:numRef>
              <c:f>'comparison (3)'!$E$24:$Q$24</c:f>
              <c:numCache>
                <c:formatCode>General</c:formatCode>
                <c:ptCount val="13"/>
                <c:pt idx="0">
                  <c:v>0.49775260362971263</c:v>
                </c:pt>
                <c:pt idx="1">
                  <c:v>0.48733334303026632</c:v>
                </c:pt>
                <c:pt idx="2">
                  <c:v>0.45688633984793064</c:v>
                </c:pt>
                <c:pt idx="3">
                  <c:v>0.43133925960578895</c:v>
                </c:pt>
                <c:pt idx="4">
                  <c:v>0.38098033935713571</c:v>
                </c:pt>
                <c:pt idx="5">
                  <c:v>0.33048545002381119</c:v>
                </c:pt>
                <c:pt idx="6">
                  <c:v>0.27985459160581533</c:v>
                </c:pt>
                <c:pt idx="7">
                  <c:v>0.22459574841696819</c:v>
                </c:pt>
                <c:pt idx="8">
                  <c:v>0.17900078202383768</c:v>
                </c:pt>
                <c:pt idx="9">
                  <c:v>0.12836992360584176</c:v>
                </c:pt>
                <c:pt idx="10">
                  <c:v>0.12333403158097644</c:v>
                </c:pt>
                <c:pt idx="11">
                  <c:v>0.11843410864078251</c:v>
                </c:pt>
                <c:pt idx="12">
                  <c:v>0.11339821661591719</c:v>
                </c:pt>
              </c:numCache>
            </c:numRef>
          </c:xVal>
          <c:yVal>
            <c:numRef>
              <c:f>'comparison (3)'!$E$25:$Q$25</c:f>
              <c:numCache>
                <c:formatCode>General</c:formatCode>
                <c:ptCount val="13"/>
                <c:pt idx="0">
                  <c:v>0.87150684083278518</c:v>
                </c:pt>
                <c:pt idx="1">
                  <c:v>0.87066723886666519</c:v>
                </c:pt>
                <c:pt idx="2">
                  <c:v>0.86311082117158311</c:v>
                </c:pt>
                <c:pt idx="3">
                  <c:v>0.863110821171583</c:v>
                </c:pt>
                <c:pt idx="4">
                  <c:v>0.85807320937486176</c:v>
                </c:pt>
                <c:pt idx="5">
                  <c:v>0.8605920152732226</c:v>
                </c:pt>
                <c:pt idx="6">
                  <c:v>0.86227121920546268</c:v>
                </c:pt>
                <c:pt idx="7">
                  <c:v>0.8605920152732226</c:v>
                </c:pt>
                <c:pt idx="8">
                  <c:v>0.85807320937486176</c:v>
                </c:pt>
                <c:pt idx="9">
                  <c:v>0.85471480151038082</c:v>
                </c:pt>
                <c:pt idx="10">
                  <c:v>0.83036634449289459</c:v>
                </c:pt>
                <c:pt idx="11">
                  <c:v>0.72205769086338656</c:v>
                </c:pt>
                <c:pt idx="12">
                  <c:v>0.62634306672568196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141184"/>
        <c:axId val="338142336"/>
      </c:scatterChart>
      <c:valAx>
        <c:axId val="338141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dirty="0">
                    <a:solidFill>
                      <a:sysClr val="windowText" lastClr="000000"/>
                    </a:solidFill>
                  </a:rPr>
                  <a:t>Cavitation number,</a:t>
                </a:r>
                <a:r>
                  <a:rPr lang="en-US" sz="2000" baseline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l-GR" sz="2000" dirty="0">
                    <a:solidFill>
                      <a:sysClr val="windowText" lastClr="000000"/>
                    </a:solidFill>
                  </a:rPr>
                  <a:t>σ</a:t>
                </a:r>
              </a:p>
            </c:rich>
          </c:tx>
          <c:layout>
            <c:manualLayout>
              <c:xMode val="edge"/>
              <c:yMode val="edge"/>
              <c:x val="0.38611309949892625"/>
              <c:y val="0.9163728701380257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ko-KR"/>
          </a:p>
        </c:txPr>
        <c:crossAx val="338142336"/>
        <c:crosses val="autoZero"/>
        <c:crossBetween val="midCat"/>
      </c:valAx>
      <c:valAx>
        <c:axId val="338142336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>
                    <a:solidFill>
                      <a:sysClr val="windowText" lastClr="000000"/>
                    </a:solidFill>
                  </a:rPr>
                  <a:t>Head coefficient, </a:t>
                </a:r>
                <a:r>
                  <a:rPr lang="el-GR" sz="2000">
                    <a:solidFill>
                      <a:sysClr val="windowText" lastClr="000000"/>
                    </a:solidFill>
                  </a:rPr>
                  <a:t>ψ</a:t>
                </a:r>
                <a:endParaRPr lang="ko-KR" sz="20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9856239560963963E-3"/>
              <c:y val="0.2095433711425362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ko-KR"/>
          </a:p>
        </c:txPr>
        <c:crossAx val="338141184"/>
        <c:crosses val="autoZero"/>
        <c:crossBetween val="midCat"/>
      </c:valAx>
      <c:spPr>
        <a:noFill/>
        <a:ln w="19050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59559757335354979"/>
          <c:y val="0.61781606158290625"/>
          <c:w val="0.3340453942979788"/>
          <c:h val="0.15653216358335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round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95924940128422"/>
          <c:y val="1.4981273408239701E-2"/>
          <c:w val="0.77886030904937409"/>
          <c:h val="0.81301783685642381"/>
        </c:manualLayout>
      </c:layout>
      <c:scatterChart>
        <c:scatterStyle val="lineMarker"/>
        <c:varyColors val="0"/>
        <c:ser>
          <c:idx val="3"/>
          <c:order val="0"/>
          <c:tx>
            <c:v>3600 rpm 15C</c:v>
          </c:tx>
          <c:spPr>
            <a:ln w="2222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diamond"/>
            <c:size val="7"/>
            <c:spPr>
              <a:solidFill>
                <a:srgbClr val="0070C0"/>
              </a:solidFill>
              <a:ln w="12700">
                <a:solidFill>
                  <a:srgbClr val="0070C0"/>
                </a:solidFill>
              </a:ln>
            </c:spPr>
          </c:marker>
          <c:xVal>
            <c:numRef>
              <c:f>'temp effect (3200rpm)'!$C$6:$M$6</c:f>
              <c:numCache>
                <c:formatCode>General</c:formatCode>
                <c:ptCount val="11"/>
                <c:pt idx="0">
                  <c:v>0.50624199999999997</c:v>
                </c:pt>
                <c:pt idx="1">
                  <c:v>0.40354800000000002</c:v>
                </c:pt>
                <c:pt idx="2">
                  <c:v>0.30854999999999999</c:v>
                </c:pt>
                <c:pt idx="3">
                  <c:v>0.24950900000000001</c:v>
                </c:pt>
                <c:pt idx="4">
                  <c:v>0.198162</c:v>
                </c:pt>
                <c:pt idx="5">
                  <c:v>0.18509999999999999</c:v>
                </c:pt>
                <c:pt idx="6">
                  <c:v>0.146815</c:v>
                </c:pt>
                <c:pt idx="7">
                  <c:v>0.121142</c:v>
                </c:pt>
                <c:pt idx="8">
                  <c:v>9.5468999999999998E-2</c:v>
                </c:pt>
                <c:pt idx="9">
                  <c:v>8.5198999999999997E-2</c:v>
                </c:pt>
                <c:pt idx="10">
                  <c:v>7.4929999999999997E-2</c:v>
                </c:pt>
              </c:numCache>
            </c:numRef>
          </c:xVal>
          <c:yVal>
            <c:numRef>
              <c:f>'temp effect (3200rpm)'!$C$7:$M$7</c:f>
              <c:numCache>
                <c:formatCode>General</c:formatCode>
                <c:ptCount val="11"/>
                <c:pt idx="0">
                  <c:v>0.86082719160367149</c:v>
                </c:pt>
                <c:pt idx="1">
                  <c:v>0.86077681548056728</c:v>
                </c:pt>
                <c:pt idx="2">
                  <c:v>0.86077681548056728</c:v>
                </c:pt>
                <c:pt idx="3">
                  <c:v>0.8590640272950264</c:v>
                </c:pt>
                <c:pt idx="4">
                  <c:v>0.85790537646363108</c:v>
                </c:pt>
                <c:pt idx="5">
                  <c:v>0.85780462421742254</c:v>
                </c:pt>
                <c:pt idx="6">
                  <c:v>0.85871139443329725</c:v>
                </c:pt>
                <c:pt idx="7">
                  <c:v>0.85619258827808986</c:v>
                </c:pt>
                <c:pt idx="8">
                  <c:v>0.84405194260999028</c:v>
                </c:pt>
                <c:pt idx="9">
                  <c:v>0.83125640734153705</c:v>
                </c:pt>
                <c:pt idx="10">
                  <c:v>0.82732706973941328</c:v>
                </c:pt>
              </c:numCache>
            </c:numRef>
          </c:yVal>
          <c:smooth val="0"/>
        </c:ser>
        <c:ser>
          <c:idx val="4"/>
          <c:order val="1"/>
          <c:tx>
            <c:v>3600 rpm 25C</c:v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square"/>
            <c:size val="7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</c:spPr>
          </c:marker>
          <c:xVal>
            <c:numRef>
              <c:f>'temp effect (3200rpm)'!$C$14:$L$14</c:f>
              <c:numCache>
                <c:formatCode>General</c:formatCode>
                <c:ptCount val="10"/>
                <c:pt idx="0">
                  <c:v>0.49724468667662597</c:v>
                </c:pt>
                <c:pt idx="1">
                  <c:v>0.39454107178539771</c:v>
                </c:pt>
                <c:pt idx="2">
                  <c:v>0.29026000000000002</c:v>
                </c:pt>
                <c:pt idx="3">
                  <c:v>0.23846000000000001</c:v>
                </c:pt>
                <c:pt idx="4">
                  <c:v>0.18754999999999999</c:v>
                </c:pt>
                <c:pt idx="5">
                  <c:v>0.13603999999999999</c:v>
                </c:pt>
                <c:pt idx="6">
                  <c:v>0.11076</c:v>
                </c:pt>
                <c:pt idx="7">
                  <c:v>8.5424E-2</c:v>
                </c:pt>
                <c:pt idx="8">
                  <c:v>7.6159865622590278E-2</c:v>
                </c:pt>
                <c:pt idx="9">
                  <c:v>6.9794999999999996E-2</c:v>
                </c:pt>
              </c:numCache>
            </c:numRef>
          </c:xVal>
          <c:yVal>
            <c:numRef>
              <c:f>'temp effect (3200rpm)'!$C$15:$L$15</c:f>
              <c:numCache>
                <c:formatCode>General</c:formatCode>
                <c:ptCount val="10"/>
                <c:pt idx="0">
                  <c:v>0.86062568711125487</c:v>
                </c:pt>
                <c:pt idx="1">
                  <c:v>0.86047455874194245</c:v>
                </c:pt>
                <c:pt idx="2">
                  <c:v>0.85745199135569361</c:v>
                </c:pt>
                <c:pt idx="3">
                  <c:v>0.8590640272950264</c:v>
                </c:pt>
                <c:pt idx="4">
                  <c:v>0.85770387197121423</c:v>
                </c:pt>
                <c:pt idx="5">
                  <c:v>0.85407679110771573</c:v>
                </c:pt>
                <c:pt idx="6">
                  <c:v>0.84636924427278104</c:v>
                </c:pt>
                <c:pt idx="7">
                  <c:v>0.8256142815538724</c:v>
                </c:pt>
                <c:pt idx="8">
                  <c:v>0.77297123291003833</c:v>
                </c:pt>
                <c:pt idx="9">
                  <c:v>0.55736142602428729</c:v>
                </c:pt>
              </c:numCache>
            </c:numRef>
          </c:yVal>
          <c:smooth val="0"/>
        </c:ser>
        <c:ser>
          <c:idx val="5"/>
          <c:order val="2"/>
          <c:tx>
            <c:v>3600 rpm 40C</c:v>
          </c:tx>
          <c:spPr>
            <a:ln w="22225">
              <a:solidFill>
                <a:srgbClr val="002060"/>
              </a:solidFill>
              <a:prstDash val="dash"/>
            </a:ln>
          </c:spPr>
          <c:marker>
            <c:symbol val="triangle"/>
            <c:size val="7"/>
            <c:spPr>
              <a:solidFill>
                <a:schemeClr val="accent3">
                  <a:lumMod val="50000"/>
                </a:schemeClr>
              </a:solidFill>
              <a:ln w="12700">
                <a:solidFill>
                  <a:schemeClr val="accent3">
                    <a:lumMod val="50000"/>
                  </a:schemeClr>
                </a:solidFill>
              </a:ln>
            </c:spPr>
          </c:marker>
          <c:xVal>
            <c:numRef>
              <c:f>'temp effect (3200rpm)'!$C$22:$K$22</c:f>
              <c:numCache>
                <c:formatCode>General</c:formatCode>
                <c:ptCount val="9"/>
                <c:pt idx="0">
                  <c:v>0.47559800000000002</c:v>
                </c:pt>
                <c:pt idx="1">
                  <c:v>0.37290499999999999</c:v>
                </c:pt>
                <c:pt idx="2">
                  <c:v>0.27021200000000001</c:v>
                </c:pt>
                <c:pt idx="3">
                  <c:v>0.21886800000000001</c:v>
                </c:pt>
                <c:pt idx="4">
                  <c:v>0.18563099999999999</c:v>
                </c:pt>
                <c:pt idx="5">
                  <c:v>0.1656</c:v>
                </c:pt>
                <c:pt idx="6">
                  <c:v>0.1145</c:v>
                </c:pt>
                <c:pt idx="7">
                  <c:v>8.9286000000000004E-2</c:v>
                </c:pt>
                <c:pt idx="8">
                  <c:v>7.5093999999999994E-2</c:v>
                </c:pt>
              </c:numCache>
            </c:numRef>
          </c:xVal>
          <c:yVal>
            <c:numRef>
              <c:f>'temp effect (3200rpm)'!$C$23:$L$23</c:f>
              <c:numCache>
                <c:formatCode>General</c:formatCode>
                <c:ptCount val="10"/>
                <c:pt idx="0">
                  <c:v>0.85498356132359044</c:v>
                </c:pt>
                <c:pt idx="1">
                  <c:v>0.85573920317015251</c:v>
                </c:pt>
                <c:pt idx="2">
                  <c:v>0.85589033153946492</c:v>
                </c:pt>
                <c:pt idx="3">
                  <c:v>0.85442942396944466</c:v>
                </c:pt>
                <c:pt idx="4">
                  <c:v>0.85407679110771573</c:v>
                </c:pt>
                <c:pt idx="5">
                  <c:v>0.85397603886150741</c:v>
                </c:pt>
                <c:pt idx="6">
                  <c:v>0.85609183603188155</c:v>
                </c:pt>
                <c:pt idx="7">
                  <c:v>0.83634439577505582</c:v>
                </c:pt>
                <c:pt idx="8">
                  <c:v>0.79191265519719778</c:v>
                </c:pt>
                <c:pt idx="9">
                  <c:v>0.63020530003288444</c:v>
                </c:pt>
              </c:numCache>
            </c:numRef>
          </c:yVal>
          <c:smooth val="0"/>
        </c:ser>
        <c:ser>
          <c:idx val="6"/>
          <c:order val="3"/>
          <c:tx>
            <c:v>3400 rpm 15C</c:v>
          </c:tx>
          <c:spPr>
            <a:ln w="2222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diamond"/>
            <c:size val="7"/>
            <c:spPr>
              <a:solidFill>
                <a:srgbClr val="0070C0"/>
              </a:solidFill>
              <a:ln w="12700">
                <a:solidFill>
                  <a:srgbClr val="0070C0"/>
                </a:solidFill>
              </a:ln>
            </c:spPr>
          </c:marker>
          <c:xVal>
            <c:numRef>
              <c:f>'temp effect (3200rpm)'!$C$56:$M$56</c:f>
              <c:numCache>
                <c:formatCode>General</c:formatCode>
                <c:ptCount val="11"/>
                <c:pt idx="0">
                  <c:v>0.50624199999999997</c:v>
                </c:pt>
                <c:pt idx="1">
                  <c:v>0.40354800000000002</c:v>
                </c:pt>
                <c:pt idx="2">
                  <c:v>0.30854999999999999</c:v>
                </c:pt>
                <c:pt idx="3">
                  <c:v>0.24950900000000001</c:v>
                </c:pt>
                <c:pt idx="4">
                  <c:v>0.19472999999999999</c:v>
                </c:pt>
                <c:pt idx="5">
                  <c:v>0.18498000000000001</c:v>
                </c:pt>
                <c:pt idx="6">
                  <c:v>0.14338999999999999</c:v>
                </c:pt>
                <c:pt idx="7">
                  <c:v>0.11785</c:v>
                </c:pt>
                <c:pt idx="8">
                  <c:v>9.2581999999999998E-2</c:v>
                </c:pt>
                <c:pt idx="9">
                  <c:v>8.2517999999999994E-2</c:v>
                </c:pt>
                <c:pt idx="10">
                  <c:v>7.4929999999999997E-2</c:v>
                </c:pt>
              </c:numCache>
            </c:numRef>
          </c:xVal>
          <c:yVal>
            <c:numRef>
              <c:f>'temp effect (3200rpm)'!$C$57:$M$57</c:f>
              <c:numCache>
                <c:formatCode>General</c:formatCode>
                <c:ptCount val="11"/>
                <c:pt idx="0">
                  <c:v>0.74662452052656925</c:v>
                </c:pt>
                <c:pt idx="1">
                  <c:v>0.74561699806448622</c:v>
                </c:pt>
                <c:pt idx="2">
                  <c:v>0.74481098009481994</c:v>
                </c:pt>
                <c:pt idx="3">
                  <c:v>0.74501752219954698</c:v>
                </c:pt>
                <c:pt idx="4">
                  <c:v>0.74511323683344488</c:v>
                </c:pt>
                <c:pt idx="5">
                  <c:v>0.74647339215725672</c:v>
                </c:pt>
                <c:pt idx="6">
                  <c:v>0.7470779056345066</c:v>
                </c:pt>
                <c:pt idx="7">
                  <c:v>0.74793429972727699</c:v>
                </c:pt>
                <c:pt idx="8">
                  <c:v>0.73498763608951123</c:v>
                </c:pt>
                <c:pt idx="9">
                  <c:v>0.72113420223587055</c:v>
                </c:pt>
                <c:pt idx="10">
                  <c:v>0.68622354892469639</c:v>
                </c:pt>
              </c:numCache>
            </c:numRef>
          </c:yVal>
          <c:smooth val="0"/>
        </c:ser>
        <c:ser>
          <c:idx val="7"/>
          <c:order val="4"/>
          <c:tx>
            <c:v>3400 rpm 25C</c:v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square"/>
            <c:size val="7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</c:spPr>
          </c:marker>
          <c:xVal>
            <c:numRef>
              <c:f>'temp effect (3200rpm)'!$C$64:$L$64</c:f>
              <c:numCache>
                <c:formatCode>General</c:formatCode>
                <c:ptCount val="10"/>
                <c:pt idx="0">
                  <c:v>0.49724468667662597</c:v>
                </c:pt>
                <c:pt idx="1">
                  <c:v>0.39454107178539771</c:v>
                </c:pt>
                <c:pt idx="2">
                  <c:v>0.29026000000000002</c:v>
                </c:pt>
                <c:pt idx="3">
                  <c:v>0.23863999999999999</c:v>
                </c:pt>
                <c:pt idx="4">
                  <c:v>0.18728</c:v>
                </c:pt>
                <c:pt idx="5">
                  <c:v>0.16187000000000001</c:v>
                </c:pt>
                <c:pt idx="6">
                  <c:v>0.13603999999999999</c:v>
                </c:pt>
                <c:pt idx="7">
                  <c:v>0.11076</c:v>
                </c:pt>
                <c:pt idx="8">
                  <c:v>8.5424E-2</c:v>
                </c:pt>
                <c:pt idx="9">
                  <c:v>7.6159865622590278E-2</c:v>
                </c:pt>
              </c:numCache>
            </c:numRef>
          </c:xVal>
          <c:yVal>
            <c:numRef>
              <c:f>'temp effect (3200rpm)'!$C$65:$L$65</c:f>
              <c:numCache>
                <c:formatCode>General</c:formatCode>
                <c:ptCount val="10"/>
                <c:pt idx="0">
                  <c:v>0.74324932027859125</c:v>
                </c:pt>
                <c:pt idx="1">
                  <c:v>0.74178841270857099</c:v>
                </c:pt>
                <c:pt idx="2">
                  <c:v>0.74284631129375822</c:v>
                </c:pt>
                <c:pt idx="3">
                  <c:v>0.74198991720098761</c:v>
                </c:pt>
                <c:pt idx="4">
                  <c:v>0.74244330230892497</c:v>
                </c:pt>
                <c:pt idx="5">
                  <c:v>0.74229217393961255</c:v>
                </c:pt>
                <c:pt idx="6">
                  <c:v>0.74294706353996631</c:v>
                </c:pt>
                <c:pt idx="7">
                  <c:v>0.74370270538652861</c:v>
                </c:pt>
                <c:pt idx="8">
                  <c:v>0.72123495448207886</c:v>
                </c:pt>
                <c:pt idx="9">
                  <c:v>0.58562243108571399</c:v>
                </c:pt>
              </c:numCache>
            </c:numRef>
          </c:yVal>
          <c:smooth val="0"/>
        </c:ser>
        <c:ser>
          <c:idx val="8"/>
          <c:order val="5"/>
          <c:tx>
            <c:v>3400 rpm 40C</c:v>
          </c:tx>
          <c:spPr>
            <a:ln w="22225">
              <a:solidFill>
                <a:schemeClr val="tx1"/>
              </a:solidFill>
              <a:prstDash val="dash"/>
            </a:ln>
          </c:spPr>
          <c:marker>
            <c:symbol val="triangle"/>
            <c:size val="7"/>
            <c:spPr>
              <a:solidFill>
                <a:schemeClr val="accent3">
                  <a:lumMod val="50000"/>
                </a:schemeClr>
              </a:solidFill>
              <a:ln w="12700">
                <a:solidFill>
                  <a:schemeClr val="accent3">
                    <a:lumMod val="50000"/>
                  </a:schemeClr>
                </a:solidFill>
              </a:ln>
            </c:spPr>
          </c:marker>
          <c:xVal>
            <c:numRef>
              <c:f>'temp effect (3200rpm)'!$C$72:$L$72</c:f>
              <c:numCache>
                <c:formatCode>General</c:formatCode>
                <c:ptCount val="10"/>
                <c:pt idx="0">
                  <c:v>0.47559800000000002</c:v>
                </c:pt>
                <c:pt idx="1">
                  <c:v>0.37290499999999999</c:v>
                </c:pt>
                <c:pt idx="2">
                  <c:v>0.27021200000000001</c:v>
                </c:pt>
                <c:pt idx="3">
                  <c:v>0.21886800000000001</c:v>
                </c:pt>
                <c:pt idx="4">
                  <c:v>0.18563099999999999</c:v>
                </c:pt>
                <c:pt idx="5">
                  <c:v>0.1656</c:v>
                </c:pt>
                <c:pt idx="6">
                  <c:v>0.1145</c:v>
                </c:pt>
                <c:pt idx="7">
                  <c:v>8.9286000000000004E-2</c:v>
                </c:pt>
                <c:pt idx="8">
                  <c:v>7.5093999999999994E-2</c:v>
                </c:pt>
                <c:pt idx="9">
                  <c:v>6.4030000000000004E-2</c:v>
                </c:pt>
              </c:numCache>
            </c:numRef>
          </c:xVal>
          <c:yVal>
            <c:numRef>
              <c:f>'temp effect (3200rpm)'!$C$73:$L$73</c:f>
              <c:numCache>
                <c:formatCode>General</c:formatCode>
                <c:ptCount val="10"/>
                <c:pt idx="0">
                  <c:v>0.74279593517065401</c:v>
                </c:pt>
                <c:pt idx="1">
                  <c:v>0.74481098009481994</c:v>
                </c:pt>
                <c:pt idx="2">
                  <c:v>0.74617113541863189</c:v>
                </c:pt>
                <c:pt idx="3">
                  <c:v>0.74244330230892497</c:v>
                </c:pt>
                <c:pt idx="4">
                  <c:v>0.74329465878938494</c:v>
                </c:pt>
                <c:pt idx="5">
                  <c:v>0.74304781578617485</c:v>
                </c:pt>
                <c:pt idx="6">
                  <c:v>0.7462215115417361</c:v>
                </c:pt>
                <c:pt idx="7">
                  <c:v>0.72864024457838861</c:v>
                </c:pt>
                <c:pt idx="8">
                  <c:v>0.71498831521716455</c:v>
                </c:pt>
                <c:pt idx="9">
                  <c:v>0.65690464527808257</c:v>
                </c:pt>
              </c:numCache>
            </c:numRef>
          </c:yVal>
          <c:smooth val="0"/>
        </c:ser>
        <c:ser>
          <c:idx val="0"/>
          <c:order val="6"/>
          <c:tx>
            <c:v>3200 rpm 15C</c:v>
          </c:tx>
          <c:spPr>
            <a:ln w="2222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diamond"/>
            <c:size val="7"/>
            <c:spPr>
              <a:ln w="12700"/>
            </c:spPr>
          </c:marker>
          <c:xVal>
            <c:numRef>
              <c:f>'temp effect (3200rpm)'!$C$31:$L$31</c:f>
              <c:numCache>
                <c:formatCode>General</c:formatCode>
                <c:ptCount val="10"/>
                <c:pt idx="0">
                  <c:v>0.50624199999999997</c:v>
                </c:pt>
                <c:pt idx="1">
                  <c:v>0.40354800000000002</c:v>
                </c:pt>
                <c:pt idx="2">
                  <c:v>0.30854999999999999</c:v>
                </c:pt>
                <c:pt idx="3">
                  <c:v>0.24950900000000001</c:v>
                </c:pt>
                <c:pt idx="4">
                  <c:v>0.198162</c:v>
                </c:pt>
                <c:pt idx="5">
                  <c:v>0.18559999999999999</c:v>
                </c:pt>
                <c:pt idx="6">
                  <c:v>0.146815</c:v>
                </c:pt>
                <c:pt idx="7">
                  <c:v>0.121142</c:v>
                </c:pt>
                <c:pt idx="8">
                  <c:v>9.5468999999999998E-2</c:v>
                </c:pt>
                <c:pt idx="9">
                  <c:v>8.5198999999999997E-2</c:v>
                </c:pt>
              </c:numCache>
            </c:numRef>
          </c:xVal>
          <c:yVal>
            <c:numRef>
              <c:f>'temp effect (3200rpm)'!$C$32:$L$32</c:f>
              <c:numCache>
                <c:formatCode>General</c:formatCode>
                <c:ptCount val="10"/>
                <c:pt idx="0">
                  <c:v>0.63831585585265216</c:v>
                </c:pt>
                <c:pt idx="1">
                  <c:v>0.63878939140983126</c:v>
                </c:pt>
                <c:pt idx="2">
                  <c:v>0.6377113423754025</c:v>
                </c:pt>
                <c:pt idx="3">
                  <c:v>0.63881961708369372</c:v>
                </c:pt>
                <c:pt idx="4">
                  <c:v>0.63766096625229829</c:v>
                </c:pt>
                <c:pt idx="5">
                  <c:v>0.63761059012919419</c:v>
                </c:pt>
                <c:pt idx="6">
                  <c:v>0.6378120946216107</c:v>
                </c:pt>
                <c:pt idx="7">
                  <c:v>0.63816472748333974</c:v>
                </c:pt>
                <c:pt idx="8">
                  <c:v>0.63136395086427988</c:v>
                </c:pt>
                <c:pt idx="9">
                  <c:v>0.61806465436478497</c:v>
                </c:pt>
              </c:numCache>
            </c:numRef>
          </c:yVal>
          <c:smooth val="0"/>
        </c:ser>
        <c:ser>
          <c:idx val="1"/>
          <c:order val="7"/>
          <c:tx>
            <c:v>3200 rpm 25C</c:v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square"/>
            <c:size val="7"/>
            <c:spPr>
              <a:solidFill>
                <a:srgbClr val="FF0000"/>
              </a:solidFill>
              <a:ln w="12700">
                <a:solidFill>
                  <a:srgbClr val="FF0000"/>
                </a:solidFill>
              </a:ln>
            </c:spPr>
          </c:marker>
          <c:xVal>
            <c:numRef>
              <c:f>'temp effect (3200rpm)'!$D$39:$L$39</c:f>
              <c:numCache>
                <c:formatCode>General</c:formatCode>
                <c:ptCount val="9"/>
                <c:pt idx="0">
                  <c:v>0.49724468667662597</c:v>
                </c:pt>
                <c:pt idx="1">
                  <c:v>0.39454107178539771</c:v>
                </c:pt>
                <c:pt idx="2">
                  <c:v>0.29026000000000002</c:v>
                </c:pt>
                <c:pt idx="3">
                  <c:v>0.23863999999999999</c:v>
                </c:pt>
                <c:pt idx="4">
                  <c:v>0.18728</c:v>
                </c:pt>
                <c:pt idx="5">
                  <c:v>0.13603999999999999</c:v>
                </c:pt>
                <c:pt idx="6">
                  <c:v>0.11076</c:v>
                </c:pt>
                <c:pt idx="7">
                  <c:v>8.5424E-2</c:v>
                </c:pt>
                <c:pt idx="8">
                  <c:v>8.0445000000000003E-2</c:v>
                </c:pt>
              </c:numCache>
            </c:numRef>
          </c:xVal>
          <c:yVal>
            <c:numRef>
              <c:f>'temp effect (3200rpm)'!$D$40:$L$40</c:f>
              <c:numCache>
                <c:formatCode>General</c:formatCode>
                <c:ptCount val="9"/>
                <c:pt idx="0">
                  <c:v>0.63453764661984113</c:v>
                </c:pt>
                <c:pt idx="1">
                  <c:v>0.63478952723536197</c:v>
                </c:pt>
                <c:pt idx="2">
                  <c:v>0.63428576600432041</c:v>
                </c:pt>
                <c:pt idx="3">
                  <c:v>0.6342353898812163</c:v>
                </c:pt>
                <c:pt idx="4">
                  <c:v>0.63443689437363282</c:v>
                </c:pt>
                <c:pt idx="5">
                  <c:v>0.63388275701948726</c:v>
                </c:pt>
                <c:pt idx="6">
                  <c:v>0.63544441683571584</c:v>
                </c:pt>
                <c:pt idx="7">
                  <c:v>0.5698547045541158</c:v>
                </c:pt>
                <c:pt idx="8">
                  <c:v>0.41820746117370083</c:v>
                </c:pt>
              </c:numCache>
            </c:numRef>
          </c:yVal>
          <c:smooth val="0"/>
        </c:ser>
        <c:ser>
          <c:idx val="2"/>
          <c:order val="8"/>
          <c:tx>
            <c:v>3200 rpm 40C</c:v>
          </c:tx>
          <c:spPr>
            <a:ln w="22225">
              <a:solidFill>
                <a:srgbClr val="002060"/>
              </a:solidFill>
              <a:prstDash val="dash"/>
            </a:ln>
          </c:spPr>
          <c:marker>
            <c:symbol val="triangle"/>
            <c:size val="7"/>
            <c:spPr>
              <a:solidFill>
                <a:schemeClr val="accent3">
                  <a:lumMod val="50000"/>
                </a:schemeClr>
              </a:solidFill>
              <a:ln w="12700">
                <a:solidFill>
                  <a:schemeClr val="accent3">
                    <a:lumMod val="50000"/>
                  </a:schemeClr>
                </a:solidFill>
              </a:ln>
            </c:spPr>
          </c:marker>
          <c:xVal>
            <c:numRef>
              <c:f>'temp effect (3200rpm)'!$C$47:$J$47</c:f>
              <c:numCache>
                <c:formatCode>General</c:formatCode>
                <c:ptCount val="8"/>
                <c:pt idx="0">
                  <c:v>0.47559800000000002</c:v>
                </c:pt>
                <c:pt idx="1">
                  <c:v>0.37290499999999999</c:v>
                </c:pt>
                <c:pt idx="2">
                  <c:v>0.27021200000000001</c:v>
                </c:pt>
                <c:pt idx="3">
                  <c:v>0.21886800000000001</c:v>
                </c:pt>
                <c:pt idx="4">
                  <c:v>0.18564</c:v>
                </c:pt>
                <c:pt idx="5">
                  <c:v>0.1656</c:v>
                </c:pt>
                <c:pt idx="6">
                  <c:v>0.1145</c:v>
                </c:pt>
                <c:pt idx="7">
                  <c:v>8.9286000000000004E-2</c:v>
                </c:pt>
              </c:numCache>
            </c:numRef>
          </c:xVal>
          <c:yVal>
            <c:numRef>
              <c:f>'temp effect (3200rpm)'!$C$48:$J$48</c:f>
              <c:numCache>
                <c:formatCode>General</c:formatCode>
                <c:ptCount val="8"/>
                <c:pt idx="0">
                  <c:v>0.63544441683571584</c:v>
                </c:pt>
                <c:pt idx="1">
                  <c:v>0.63463839886604956</c:v>
                </c:pt>
                <c:pt idx="2">
                  <c:v>0.6359481780667573</c:v>
                </c:pt>
                <c:pt idx="3">
                  <c:v>0.63609930643606971</c:v>
                </c:pt>
                <c:pt idx="4">
                  <c:v>0.63529328846640343</c:v>
                </c:pt>
                <c:pt idx="5">
                  <c:v>0.63504140785088259</c:v>
                </c:pt>
                <c:pt idx="6">
                  <c:v>0.63796322299092312</c:v>
                </c:pt>
                <c:pt idx="7">
                  <c:v>0.62607445793834438</c:v>
                </c:pt>
              </c:numCache>
            </c:numRef>
          </c:yVal>
          <c:smooth val="0"/>
        </c:ser>
        <c:ser>
          <c:idx val="9"/>
          <c:order val="9"/>
          <c:tx>
            <c:v>3000 rpm 15C</c:v>
          </c:tx>
          <c:spPr>
            <a:ln w="2222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diamond"/>
            <c:size val="7"/>
            <c:spPr>
              <a:solidFill>
                <a:srgbClr val="0070C0"/>
              </a:solidFill>
              <a:ln w="12700">
                <a:solidFill>
                  <a:srgbClr val="0070C0"/>
                </a:solidFill>
              </a:ln>
            </c:spPr>
          </c:marker>
          <c:xVal>
            <c:numRef>
              <c:f>'temp effect (3200rpm)'!$C$83:$K$83</c:f>
              <c:numCache>
                <c:formatCode>General</c:formatCode>
                <c:ptCount val="9"/>
                <c:pt idx="0">
                  <c:v>0.50624199999999997</c:v>
                </c:pt>
                <c:pt idx="1">
                  <c:v>0.40354800000000002</c:v>
                </c:pt>
                <c:pt idx="2">
                  <c:v>0.30854999999999999</c:v>
                </c:pt>
                <c:pt idx="3">
                  <c:v>0.24950900000000001</c:v>
                </c:pt>
                <c:pt idx="4">
                  <c:v>0.19475999999999999</c:v>
                </c:pt>
                <c:pt idx="5">
                  <c:v>0.185</c:v>
                </c:pt>
                <c:pt idx="6">
                  <c:v>0.14341000000000001</c:v>
                </c:pt>
                <c:pt idx="7">
                  <c:v>0.11785</c:v>
                </c:pt>
                <c:pt idx="8">
                  <c:v>9.2517000000000002E-2</c:v>
                </c:pt>
              </c:numCache>
            </c:numRef>
          </c:xVal>
          <c:yVal>
            <c:numRef>
              <c:f>'temp effect (3200rpm)'!$C$84:$K$84</c:f>
              <c:numCache>
                <c:formatCode>General</c:formatCode>
                <c:ptCount val="9"/>
                <c:pt idx="0">
                  <c:v>0.53469217062742103</c:v>
                </c:pt>
                <c:pt idx="1">
                  <c:v>0.53484329899673344</c:v>
                </c:pt>
                <c:pt idx="2">
                  <c:v>0.5346417945043167</c:v>
                </c:pt>
                <c:pt idx="3">
                  <c:v>0.5345410422581085</c:v>
                </c:pt>
                <c:pt idx="4">
                  <c:v>0.53474254675052502</c:v>
                </c:pt>
                <c:pt idx="5">
                  <c:v>0.53489367511983754</c:v>
                </c:pt>
                <c:pt idx="6">
                  <c:v>0.53494405124294164</c:v>
                </c:pt>
                <c:pt idx="7">
                  <c:v>0.53564931696639972</c:v>
                </c:pt>
                <c:pt idx="8">
                  <c:v>0.52708537603869465</c:v>
                </c:pt>
              </c:numCache>
            </c:numRef>
          </c:yVal>
          <c:smooth val="0"/>
        </c:ser>
        <c:ser>
          <c:idx val="10"/>
          <c:order val="10"/>
          <c:tx>
            <c:v>3000 rpm 25C</c:v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square"/>
            <c:size val="7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</c:spPr>
          </c:marker>
          <c:xVal>
            <c:numRef>
              <c:f>'temp effect (3200rpm)'!$C$91:$J$91</c:f>
              <c:numCache>
                <c:formatCode>General</c:formatCode>
                <c:ptCount val="8"/>
                <c:pt idx="0">
                  <c:v>0.49724468667662597</c:v>
                </c:pt>
                <c:pt idx="1">
                  <c:v>0.39454107178539771</c:v>
                </c:pt>
                <c:pt idx="2">
                  <c:v>0.29026000000000002</c:v>
                </c:pt>
                <c:pt idx="3">
                  <c:v>0.23863999999999999</c:v>
                </c:pt>
                <c:pt idx="4">
                  <c:v>0.18728</c:v>
                </c:pt>
                <c:pt idx="5">
                  <c:v>0.13603999999999999</c:v>
                </c:pt>
                <c:pt idx="6">
                  <c:v>0.11076</c:v>
                </c:pt>
                <c:pt idx="7">
                  <c:v>8.5424E-2</c:v>
                </c:pt>
              </c:numCache>
            </c:numRef>
          </c:xVal>
          <c:yVal>
            <c:numRef>
              <c:f>'temp effect (3200rpm)'!$C$92:$J$92</c:f>
              <c:numCache>
                <c:formatCode>General</c:formatCode>
                <c:ptCount val="8"/>
                <c:pt idx="0">
                  <c:v>0.53131697037944314</c:v>
                </c:pt>
                <c:pt idx="1">
                  <c:v>0.5310147136408182</c:v>
                </c:pt>
                <c:pt idx="2">
                  <c:v>0.53091396139460989</c:v>
                </c:pt>
                <c:pt idx="3">
                  <c:v>0.53096433751771399</c:v>
                </c:pt>
                <c:pt idx="4">
                  <c:v>0.53096433751771399</c:v>
                </c:pt>
                <c:pt idx="5">
                  <c:v>0.53116584201013062</c:v>
                </c:pt>
                <c:pt idx="6">
                  <c:v>0.53136734650254724</c:v>
                </c:pt>
                <c:pt idx="7">
                  <c:v>0.42890231210871127</c:v>
                </c:pt>
              </c:numCache>
            </c:numRef>
          </c:yVal>
          <c:smooth val="0"/>
        </c:ser>
        <c:ser>
          <c:idx val="11"/>
          <c:order val="11"/>
          <c:tx>
            <c:v>3000 rpm 40C</c:v>
          </c:tx>
          <c:spPr>
            <a:ln w="22225">
              <a:solidFill>
                <a:srgbClr val="002060"/>
              </a:solidFill>
              <a:prstDash val="dash"/>
            </a:ln>
          </c:spPr>
          <c:marker>
            <c:symbol val="triangle"/>
            <c:size val="7"/>
            <c:spPr>
              <a:solidFill>
                <a:schemeClr val="accent3">
                  <a:lumMod val="50000"/>
                </a:schemeClr>
              </a:solidFill>
              <a:ln w="12700">
                <a:solidFill>
                  <a:schemeClr val="accent3">
                    <a:lumMod val="50000"/>
                  </a:schemeClr>
                </a:solidFill>
              </a:ln>
            </c:spPr>
          </c:marker>
          <c:xVal>
            <c:numRef>
              <c:f>'temp effect (3200rpm)'!$C$99:$J$99</c:f>
              <c:numCache>
                <c:formatCode>General</c:formatCode>
                <c:ptCount val="8"/>
                <c:pt idx="0">
                  <c:v>0.47559800000000002</c:v>
                </c:pt>
                <c:pt idx="1">
                  <c:v>0.37290499999999999</c:v>
                </c:pt>
                <c:pt idx="2">
                  <c:v>0.27021200000000001</c:v>
                </c:pt>
                <c:pt idx="3">
                  <c:v>0.21886800000000001</c:v>
                </c:pt>
                <c:pt idx="4">
                  <c:v>0.18565999999999999</c:v>
                </c:pt>
                <c:pt idx="5">
                  <c:v>0.1656</c:v>
                </c:pt>
                <c:pt idx="6">
                  <c:v>0.11437</c:v>
                </c:pt>
                <c:pt idx="7">
                  <c:v>0.10427</c:v>
                </c:pt>
              </c:numCache>
            </c:numRef>
          </c:xVal>
          <c:yVal>
            <c:numRef>
              <c:f>'temp effect (3200rpm)'!$C$100:$J$100</c:f>
              <c:numCache>
                <c:formatCode>General</c:formatCode>
                <c:ptCount val="8"/>
                <c:pt idx="0">
                  <c:v>0.53403728102706716</c:v>
                </c:pt>
                <c:pt idx="1">
                  <c:v>0.53413803327327536</c:v>
                </c:pt>
                <c:pt idx="2">
                  <c:v>0.53333201530360896</c:v>
                </c:pt>
                <c:pt idx="3">
                  <c:v>0.53388615265775463</c:v>
                </c:pt>
                <c:pt idx="4">
                  <c:v>0.53413803327327536</c:v>
                </c:pt>
                <c:pt idx="5">
                  <c:v>0.53408765715017115</c:v>
                </c:pt>
                <c:pt idx="6">
                  <c:v>0.53318088693429655</c:v>
                </c:pt>
                <c:pt idx="7">
                  <c:v>0.53333201530360896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828416"/>
        <c:axId val="115829568"/>
      </c:scatterChart>
      <c:valAx>
        <c:axId val="115828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 dirty="0"/>
                  <a:t>Cavitation number,</a:t>
                </a:r>
                <a:r>
                  <a:rPr lang="en-US" sz="1800" b="0" baseline="0" dirty="0"/>
                  <a:t> </a:t>
                </a:r>
                <a:r>
                  <a:rPr lang="el-GR" sz="1800" b="0" baseline="0" dirty="0">
                    <a:latin typeface="Times New Roman"/>
                    <a:cs typeface="Times New Roman"/>
                  </a:rPr>
                  <a:t>σ</a:t>
                </a:r>
                <a:endParaRPr lang="en-US" sz="1800" b="0" dirty="0"/>
              </a:p>
            </c:rich>
          </c:tx>
          <c:layout>
            <c:manualLayout>
              <c:xMode val="edge"/>
              <c:yMode val="edge"/>
              <c:x val="0.36832590481607108"/>
              <c:y val="0.91517840641740278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ko-KR"/>
          </a:p>
        </c:txPr>
        <c:crossAx val="115829568"/>
        <c:crosses val="autoZero"/>
        <c:crossBetween val="midCat"/>
      </c:valAx>
      <c:valAx>
        <c:axId val="1158295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sz="1800" b="0"/>
                  <a:t>Head coefficient, </a:t>
                </a:r>
                <a:r>
                  <a:rPr lang="el-GR" sz="1800" b="0">
                    <a:latin typeface="Times New Roman"/>
                    <a:cs typeface="Times New Roman"/>
                  </a:rPr>
                  <a:t>ψ</a:t>
                </a:r>
                <a:endParaRPr lang="en-US" sz="1800" b="0"/>
              </a:p>
            </c:rich>
          </c:tx>
          <c:layout>
            <c:manualLayout>
              <c:xMode val="edge"/>
              <c:yMode val="edge"/>
              <c:x val="6.127309765609731E-3"/>
              <c:y val="0.19680728597709482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ko-KR"/>
          </a:p>
        </c:txPr>
        <c:crossAx val="115828416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3935654746794199"/>
          <c:y val="0.50963652500824974"/>
          <c:w val="0.64853186217062275"/>
          <c:h val="0.29386035032435714"/>
        </c:manualLayout>
      </c:layout>
      <c:overlay val="0"/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175611669231"/>
          <c:y val="3.2872063137451675E-2"/>
          <c:w val="0.82246553232570063"/>
          <c:h val="0.78421140539250778"/>
        </c:manualLayout>
      </c:layout>
      <c:scatterChart>
        <c:scatterStyle val="lineMarker"/>
        <c:varyColors val="0"/>
        <c:ser>
          <c:idx val="3"/>
          <c:order val="0"/>
          <c:tx>
            <c:v>0.8Qd.p. 15C</c:v>
          </c:tx>
          <c:spPr>
            <a:ln w="2222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diamond"/>
            <c:size val="8"/>
            <c:spPr>
              <a:solidFill>
                <a:srgbClr val="0070C0"/>
              </a:solidFill>
              <a:ln w="12700">
                <a:solidFill>
                  <a:srgbClr val="0070C0"/>
                </a:solidFill>
              </a:ln>
            </c:spPr>
          </c:marker>
          <c:xVal>
            <c:numRef>
              <c:f>'temp effect flow rate_3600'!$C$68:$O$68</c:f>
              <c:numCache>
                <c:formatCode>General</c:formatCode>
                <c:ptCount val="13"/>
                <c:pt idx="0">
                  <c:v>0.50471699999999997</c:v>
                </c:pt>
                <c:pt idx="1">
                  <c:v>0.40202300000000002</c:v>
                </c:pt>
                <c:pt idx="2">
                  <c:v>0.29932999999999998</c:v>
                </c:pt>
                <c:pt idx="3">
                  <c:v>0.24798400000000001</c:v>
                </c:pt>
                <c:pt idx="4">
                  <c:v>0.19663700000000001</c:v>
                </c:pt>
                <c:pt idx="5">
                  <c:v>0.170964</c:v>
                </c:pt>
                <c:pt idx="6">
                  <c:v>0.14529</c:v>
                </c:pt>
                <c:pt idx="7">
                  <c:v>0.119617</c:v>
                </c:pt>
                <c:pt idx="8">
                  <c:v>9.3944E-2</c:v>
                </c:pt>
                <c:pt idx="9">
                  <c:v>8.1100000000000005E-2</c:v>
                </c:pt>
                <c:pt idx="10">
                  <c:v>6.8269999999999997E-2</c:v>
                </c:pt>
                <c:pt idx="11">
                  <c:v>5.2866000000000003E-2</c:v>
                </c:pt>
                <c:pt idx="12">
                  <c:v>4.2597000000000003E-2</c:v>
                </c:pt>
              </c:numCache>
            </c:numRef>
          </c:xVal>
          <c:yVal>
            <c:numRef>
              <c:f>'temp effect flow rate_3600'!$C$69:$O$69</c:f>
              <c:numCache>
                <c:formatCode>General</c:formatCode>
                <c:ptCount val="13"/>
                <c:pt idx="0">
                  <c:v>0.91845747643481612</c:v>
                </c:pt>
                <c:pt idx="1">
                  <c:v>0.91790333908067057</c:v>
                </c:pt>
                <c:pt idx="2">
                  <c:v>0.9174499539727331</c:v>
                </c:pt>
                <c:pt idx="3">
                  <c:v>0.91755070621894141</c:v>
                </c:pt>
                <c:pt idx="4">
                  <c:v>0.91765145846514984</c:v>
                </c:pt>
                <c:pt idx="5">
                  <c:v>0.92441193418572642</c:v>
                </c:pt>
                <c:pt idx="6">
                  <c:v>0.91760108234204563</c:v>
                </c:pt>
                <c:pt idx="7">
                  <c:v>0.91956575114310757</c:v>
                </c:pt>
                <c:pt idx="8">
                  <c:v>0.91699656886479575</c:v>
                </c:pt>
                <c:pt idx="9">
                  <c:v>0.91578754191029621</c:v>
                </c:pt>
                <c:pt idx="10">
                  <c:v>0.90903714141434067</c:v>
                </c:pt>
                <c:pt idx="11">
                  <c:v>0.89034759974270195</c:v>
                </c:pt>
                <c:pt idx="12">
                  <c:v>0.47978219644390013</c:v>
                </c:pt>
              </c:numCache>
            </c:numRef>
          </c:yVal>
          <c:smooth val="0"/>
        </c:ser>
        <c:ser>
          <c:idx val="4"/>
          <c:order val="1"/>
          <c:tx>
            <c:v>0.8Qd.p. 25C</c:v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square"/>
            <c:size val="8"/>
            <c:spPr>
              <a:solidFill>
                <a:schemeClr val="accent2">
                  <a:lumMod val="75000"/>
                </a:schemeClr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</c:spPr>
          </c:marker>
          <c:xVal>
            <c:numRef>
              <c:f>'temp effect flow rate_3600'!$C$75:$Q$75</c:f>
              <c:numCache>
                <c:formatCode>General</c:formatCode>
                <c:ptCount val="15"/>
                <c:pt idx="0">
                  <c:v>0.49724468667662597</c:v>
                </c:pt>
                <c:pt idx="1">
                  <c:v>0.39454107178539771</c:v>
                </c:pt>
                <c:pt idx="2">
                  <c:v>0.29183745689416951</c:v>
                </c:pt>
                <c:pt idx="3">
                  <c:v>0.26616155317136247</c:v>
                </c:pt>
                <c:pt idx="4">
                  <c:v>0.24048564944855541</c:v>
                </c:pt>
                <c:pt idx="5">
                  <c:v>0.21480974572574837</c:v>
                </c:pt>
                <c:pt idx="6">
                  <c:v>0.18770000000000001</c:v>
                </c:pt>
                <c:pt idx="7">
                  <c:v>0.16242999999999999</c:v>
                </c:pt>
                <c:pt idx="8">
                  <c:v>0.13778199999999999</c:v>
                </c:pt>
                <c:pt idx="9">
                  <c:v>0.10563</c:v>
                </c:pt>
                <c:pt idx="10">
                  <c:v>8.5084000000000007E-2</c:v>
                </c:pt>
                <c:pt idx="11">
                  <c:v>7.6159000000000004E-2</c:v>
                </c:pt>
                <c:pt idx="12">
                  <c:v>7.3599999999999999E-2</c:v>
                </c:pt>
                <c:pt idx="13">
                  <c:v>6.4600000000000005E-2</c:v>
                </c:pt>
                <c:pt idx="14">
                  <c:v>4.5349E-2</c:v>
                </c:pt>
              </c:numCache>
            </c:numRef>
          </c:xVal>
          <c:yVal>
            <c:numRef>
              <c:f>'temp effect flow rate_3600'!$C$76:$Q$76</c:f>
              <c:numCache>
                <c:formatCode>General</c:formatCode>
                <c:ptCount val="15"/>
                <c:pt idx="0">
                  <c:v>0.91679506437237934</c:v>
                </c:pt>
                <c:pt idx="1">
                  <c:v>0.91689581661858766</c:v>
                </c:pt>
                <c:pt idx="2">
                  <c:v>0.91679506437237934</c:v>
                </c:pt>
                <c:pt idx="3">
                  <c:v>0.91619055089512957</c:v>
                </c:pt>
                <c:pt idx="4">
                  <c:v>0.91614017477202536</c:v>
                </c:pt>
                <c:pt idx="5">
                  <c:v>0.91704694498790007</c:v>
                </c:pt>
                <c:pt idx="6">
                  <c:v>0.91679506437237934</c:v>
                </c:pt>
                <c:pt idx="7">
                  <c:v>0.91573716578719222</c:v>
                </c:pt>
                <c:pt idx="8">
                  <c:v>0.91429137105410319</c:v>
                </c:pt>
                <c:pt idx="9">
                  <c:v>0.91135444307713132</c:v>
                </c:pt>
                <c:pt idx="10">
                  <c:v>0.90813037119846596</c:v>
                </c:pt>
                <c:pt idx="11">
                  <c:v>0.89805514657763652</c:v>
                </c:pt>
                <c:pt idx="12">
                  <c:v>0.8896675220807958</c:v>
                </c:pt>
                <c:pt idx="13">
                  <c:v>0.86329562163577478</c:v>
                </c:pt>
                <c:pt idx="14">
                  <c:v>0.74727941012692323</c:v>
                </c:pt>
              </c:numCache>
            </c:numRef>
          </c:yVal>
          <c:smooth val="0"/>
        </c:ser>
        <c:ser>
          <c:idx val="5"/>
          <c:order val="2"/>
          <c:tx>
            <c:v>0.8Qd.p. 40C</c:v>
          </c:tx>
          <c:spPr>
            <a:ln w="22225">
              <a:solidFill>
                <a:srgbClr val="002060"/>
              </a:solidFill>
              <a:prstDash val="dash"/>
            </a:ln>
          </c:spPr>
          <c:marker>
            <c:symbol val="triangle"/>
            <c:size val="8"/>
            <c:spPr>
              <a:solidFill>
                <a:schemeClr val="accent3">
                  <a:lumMod val="75000"/>
                </a:schemeClr>
              </a:solidFill>
              <a:ln w="12700">
                <a:solidFill>
                  <a:schemeClr val="accent3">
                    <a:lumMod val="75000"/>
                  </a:schemeClr>
                </a:solidFill>
              </a:ln>
            </c:spPr>
          </c:marker>
          <c:xVal>
            <c:numRef>
              <c:f>'temp effect flow rate_3600'!$C$82:$M$82</c:f>
              <c:numCache>
                <c:formatCode>General</c:formatCode>
                <c:ptCount val="11"/>
                <c:pt idx="0">
                  <c:v>0.48559999999999998</c:v>
                </c:pt>
                <c:pt idx="1">
                  <c:v>0.38290000000000002</c:v>
                </c:pt>
                <c:pt idx="2">
                  <c:v>0.2802</c:v>
                </c:pt>
                <c:pt idx="3">
                  <c:v>0.23886499999999999</c:v>
                </c:pt>
                <c:pt idx="4">
                  <c:v>0.17751800000000001</c:v>
                </c:pt>
                <c:pt idx="5">
                  <c:v>0.15179999999999999</c:v>
                </c:pt>
                <c:pt idx="6">
                  <c:v>0.12617200000000001</c:v>
                </c:pt>
                <c:pt idx="7">
                  <c:v>0.10498</c:v>
                </c:pt>
                <c:pt idx="8">
                  <c:v>7.4825000000000003E-2</c:v>
                </c:pt>
                <c:pt idx="9">
                  <c:v>5.9555999999999998E-2</c:v>
                </c:pt>
                <c:pt idx="10">
                  <c:v>5.1987999999999999E-2</c:v>
                </c:pt>
              </c:numCache>
            </c:numRef>
          </c:xVal>
          <c:yVal>
            <c:numRef>
              <c:f>'temp effect flow rate_3600'!$C$83:$M$83</c:f>
              <c:numCache>
                <c:formatCode>General</c:formatCode>
                <c:ptCount val="11"/>
                <c:pt idx="0">
                  <c:v>0.91760108234204563</c:v>
                </c:pt>
                <c:pt idx="1">
                  <c:v>0.91448280032189888</c:v>
                </c:pt>
                <c:pt idx="2">
                  <c:v>0.91221083716990192</c:v>
                </c:pt>
                <c:pt idx="3">
                  <c:v>0.92233643791383557</c:v>
                </c:pt>
                <c:pt idx="4">
                  <c:v>0.91221083716990192</c:v>
                </c:pt>
                <c:pt idx="5">
                  <c:v>0.91634167926444199</c:v>
                </c:pt>
                <c:pt idx="6">
                  <c:v>0.91870935705033685</c:v>
                </c:pt>
                <c:pt idx="7">
                  <c:v>0.91775221071135804</c:v>
                </c:pt>
                <c:pt idx="8">
                  <c:v>0.90475517095048807</c:v>
                </c:pt>
                <c:pt idx="9">
                  <c:v>0.81397739711681438</c:v>
                </c:pt>
                <c:pt idx="10">
                  <c:v>0.43756700528262465</c:v>
                </c:pt>
              </c:numCache>
            </c:numRef>
          </c:yVal>
          <c:smooth val="0"/>
        </c:ser>
        <c:ser>
          <c:idx val="9"/>
          <c:order val="3"/>
          <c:tx>
            <c:v>0.8Qd.p. 50C</c:v>
          </c:tx>
          <c:spPr>
            <a:ln w="19050">
              <a:solidFill>
                <a:srgbClr val="C00000"/>
              </a:solidFill>
              <a:prstDash val="dashDot"/>
            </a:ln>
          </c:spPr>
          <c:marker>
            <c:symbol val="star"/>
            <c:size val="8"/>
            <c:spPr>
              <a:noFill/>
              <a:ln w="12700">
                <a:prstDash val="solid"/>
              </a:ln>
            </c:spPr>
          </c:marker>
          <c:xVal>
            <c:numRef>
              <c:f>'temp effect flow rate_3600'!$C$89:$J$89</c:f>
              <c:numCache>
                <c:formatCode>General</c:formatCode>
                <c:ptCount val="8"/>
                <c:pt idx="0">
                  <c:v>0.45012000000000002</c:v>
                </c:pt>
                <c:pt idx="1">
                  <c:v>0.34737000000000001</c:v>
                </c:pt>
                <c:pt idx="2">
                  <c:v>0.24474399999999999</c:v>
                </c:pt>
                <c:pt idx="3">
                  <c:v>0.19214000000000001</c:v>
                </c:pt>
                <c:pt idx="4">
                  <c:v>0.14076</c:v>
                </c:pt>
                <c:pt idx="5">
                  <c:v>8.9528999999999997E-2</c:v>
                </c:pt>
                <c:pt idx="6">
                  <c:v>6.4116999999999993E-2</c:v>
                </c:pt>
                <c:pt idx="7">
                  <c:v>3.8755999999999999E-2</c:v>
                </c:pt>
              </c:numCache>
            </c:numRef>
          </c:xVal>
          <c:yVal>
            <c:numRef>
              <c:f>'temp effect flow rate_3600'!$C$90:$J$90</c:f>
              <c:numCache>
                <c:formatCode>General</c:formatCode>
                <c:ptCount val="8"/>
                <c:pt idx="0">
                  <c:v>0.91190858043127698</c:v>
                </c:pt>
                <c:pt idx="1">
                  <c:v>0.91155594756954783</c:v>
                </c:pt>
                <c:pt idx="2">
                  <c:v>0.91251309390852686</c:v>
                </c:pt>
                <c:pt idx="3">
                  <c:v>0.90898676529123634</c:v>
                </c:pt>
                <c:pt idx="4">
                  <c:v>0.91069955347677745</c:v>
                </c:pt>
                <c:pt idx="5">
                  <c:v>0.91311760738577663</c:v>
                </c:pt>
                <c:pt idx="6">
                  <c:v>0.89372279999067972</c:v>
                </c:pt>
                <c:pt idx="7">
                  <c:v>0.6492978506893563</c:v>
                </c:pt>
              </c:numCache>
            </c:numRef>
          </c:yVal>
          <c:smooth val="0"/>
        </c:ser>
        <c:ser>
          <c:idx val="0"/>
          <c:order val="4"/>
          <c:tx>
            <c:v>1.0Qd.p. 15C</c:v>
          </c:tx>
          <c:spPr>
            <a:ln w="2222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diamond"/>
            <c:size val="8"/>
            <c:spPr>
              <a:ln w="12700"/>
            </c:spPr>
          </c:marker>
          <c:xVal>
            <c:numRef>
              <c:f>'temp effect flow rate_3600'!$C$5:$M$5</c:f>
              <c:numCache>
                <c:formatCode>General</c:formatCode>
                <c:ptCount val="11"/>
                <c:pt idx="0">
                  <c:v>0.50471699999999997</c:v>
                </c:pt>
                <c:pt idx="1">
                  <c:v>0.40202300000000002</c:v>
                </c:pt>
                <c:pt idx="2">
                  <c:v>0.29932999999999998</c:v>
                </c:pt>
                <c:pt idx="3">
                  <c:v>0.24798400000000001</c:v>
                </c:pt>
                <c:pt idx="4">
                  <c:v>0.19663700000000001</c:v>
                </c:pt>
                <c:pt idx="5">
                  <c:v>0.14529</c:v>
                </c:pt>
                <c:pt idx="6">
                  <c:v>0.119617</c:v>
                </c:pt>
                <c:pt idx="7">
                  <c:v>9.3944E-2</c:v>
                </c:pt>
                <c:pt idx="8">
                  <c:v>8.3673999999999998E-2</c:v>
                </c:pt>
                <c:pt idx="9">
                  <c:v>8.1106999999999999E-2</c:v>
                </c:pt>
                <c:pt idx="10">
                  <c:v>6.8269999999999997E-2</c:v>
                </c:pt>
              </c:numCache>
            </c:numRef>
          </c:xVal>
          <c:yVal>
            <c:numRef>
              <c:f>'temp effect flow rate_3600'!$C$6:$M$6</c:f>
              <c:numCache>
                <c:formatCode>General</c:formatCode>
                <c:ptCount val="11"/>
                <c:pt idx="0">
                  <c:v>0.86082719160367149</c:v>
                </c:pt>
                <c:pt idx="1">
                  <c:v>0.86077681548056728</c:v>
                </c:pt>
                <c:pt idx="2">
                  <c:v>0.86077681548056728</c:v>
                </c:pt>
                <c:pt idx="3">
                  <c:v>0.8590640272950264</c:v>
                </c:pt>
                <c:pt idx="4">
                  <c:v>0.85790537646363108</c:v>
                </c:pt>
                <c:pt idx="5">
                  <c:v>0.85871139443329725</c:v>
                </c:pt>
                <c:pt idx="6">
                  <c:v>0.85619258827808986</c:v>
                </c:pt>
                <c:pt idx="7">
                  <c:v>0.84405194260999028</c:v>
                </c:pt>
                <c:pt idx="8">
                  <c:v>0.83125640734153705</c:v>
                </c:pt>
                <c:pt idx="9">
                  <c:v>0.82732706973941328</c:v>
                </c:pt>
                <c:pt idx="10">
                  <c:v>0.45247330010914183</c:v>
                </c:pt>
              </c:numCache>
            </c:numRef>
          </c:yVal>
          <c:smooth val="0"/>
        </c:ser>
        <c:ser>
          <c:idx val="1"/>
          <c:order val="5"/>
          <c:tx>
            <c:v>1.0Qd.p. 25C</c:v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square"/>
            <c:size val="8"/>
            <c:spPr>
              <a:ln w="12700"/>
            </c:spPr>
          </c:marker>
          <c:xVal>
            <c:numRef>
              <c:f>'temp effect flow rate_3600'!$C$13:$L$13</c:f>
              <c:numCache>
                <c:formatCode>General</c:formatCode>
                <c:ptCount val="10"/>
                <c:pt idx="0">
                  <c:v>0.49724468667662597</c:v>
                </c:pt>
                <c:pt idx="1">
                  <c:v>0.39454107178539771</c:v>
                </c:pt>
                <c:pt idx="2">
                  <c:v>0.29026000000000002</c:v>
                </c:pt>
                <c:pt idx="3">
                  <c:v>0.23846000000000001</c:v>
                </c:pt>
                <c:pt idx="4">
                  <c:v>0.18754999999999999</c:v>
                </c:pt>
                <c:pt idx="5">
                  <c:v>0.13603999999999999</c:v>
                </c:pt>
                <c:pt idx="6">
                  <c:v>0.11076</c:v>
                </c:pt>
                <c:pt idx="7">
                  <c:v>8.5424E-2</c:v>
                </c:pt>
                <c:pt idx="8">
                  <c:v>7.6159865622590278E-2</c:v>
                </c:pt>
                <c:pt idx="9">
                  <c:v>6.9794999999999996E-2</c:v>
                </c:pt>
              </c:numCache>
            </c:numRef>
          </c:xVal>
          <c:yVal>
            <c:numRef>
              <c:f>'temp effect flow rate_3600'!$C$14:$L$14</c:f>
              <c:numCache>
                <c:formatCode>General</c:formatCode>
                <c:ptCount val="10"/>
                <c:pt idx="0">
                  <c:v>0.86062568711125487</c:v>
                </c:pt>
                <c:pt idx="1">
                  <c:v>0.86047455874194245</c:v>
                </c:pt>
                <c:pt idx="2">
                  <c:v>0.85745199135569361</c:v>
                </c:pt>
                <c:pt idx="3">
                  <c:v>0.8590640272950264</c:v>
                </c:pt>
                <c:pt idx="4">
                  <c:v>0.85770387197121423</c:v>
                </c:pt>
                <c:pt idx="5">
                  <c:v>0.85407679110771573</c:v>
                </c:pt>
                <c:pt idx="6">
                  <c:v>0.84636924427278104</c:v>
                </c:pt>
                <c:pt idx="7">
                  <c:v>0.8256142815538724</c:v>
                </c:pt>
                <c:pt idx="8">
                  <c:v>0.77297123291003833</c:v>
                </c:pt>
                <c:pt idx="9">
                  <c:v>0.55736142602428729</c:v>
                </c:pt>
              </c:numCache>
            </c:numRef>
          </c:yVal>
          <c:smooth val="0"/>
        </c:ser>
        <c:ser>
          <c:idx val="2"/>
          <c:order val="6"/>
          <c:tx>
            <c:v>1.0Qd.p. 40C</c:v>
          </c:tx>
          <c:spPr>
            <a:ln w="22225">
              <a:solidFill>
                <a:srgbClr val="002060"/>
              </a:solidFill>
              <a:prstDash val="dash"/>
            </a:ln>
          </c:spPr>
          <c:marker>
            <c:symbol val="triangle"/>
            <c:size val="8"/>
            <c:spPr>
              <a:ln w="12700"/>
            </c:spPr>
          </c:marker>
          <c:xVal>
            <c:numRef>
              <c:f>'temp effect flow rate_3600'!$C$21:$L$21</c:f>
              <c:numCache>
                <c:formatCode>General</c:formatCode>
                <c:ptCount val="10"/>
                <c:pt idx="0">
                  <c:v>0.48559799999999997</c:v>
                </c:pt>
                <c:pt idx="1">
                  <c:v>0.382905</c:v>
                </c:pt>
                <c:pt idx="2">
                  <c:v>0.28021200000000002</c:v>
                </c:pt>
                <c:pt idx="3">
                  <c:v>0.238868</c:v>
                </c:pt>
                <c:pt idx="4">
                  <c:v>0.17560000000000001</c:v>
                </c:pt>
                <c:pt idx="5">
                  <c:v>0.1245</c:v>
                </c:pt>
                <c:pt idx="6">
                  <c:v>0.10928599999999999</c:v>
                </c:pt>
                <c:pt idx="7">
                  <c:v>8.5094000000000003E-2</c:v>
                </c:pt>
                <c:pt idx="8">
                  <c:v>7.5029999999999999E-2</c:v>
                </c:pt>
                <c:pt idx="9">
                  <c:v>6.9556000000000007E-2</c:v>
                </c:pt>
              </c:numCache>
            </c:numRef>
          </c:xVal>
          <c:yVal>
            <c:numRef>
              <c:f>'temp effect flow rate_3600'!$C$22:$L$22</c:f>
              <c:numCache>
                <c:formatCode>General</c:formatCode>
                <c:ptCount val="10"/>
                <c:pt idx="0">
                  <c:v>0.85498356132359044</c:v>
                </c:pt>
                <c:pt idx="1">
                  <c:v>0.85573920317015251</c:v>
                </c:pt>
                <c:pt idx="2">
                  <c:v>0.85589033153946492</c:v>
                </c:pt>
                <c:pt idx="3">
                  <c:v>0.85442942396944466</c:v>
                </c:pt>
                <c:pt idx="4">
                  <c:v>0.85397603886150741</c:v>
                </c:pt>
                <c:pt idx="5">
                  <c:v>0.85609183603188155</c:v>
                </c:pt>
                <c:pt idx="6">
                  <c:v>0.83634439577505582</c:v>
                </c:pt>
                <c:pt idx="7">
                  <c:v>0.79191265519719778</c:v>
                </c:pt>
                <c:pt idx="8">
                  <c:v>0.63020530003288444</c:v>
                </c:pt>
                <c:pt idx="9">
                  <c:v>0.41565339173232047</c:v>
                </c:pt>
              </c:numCache>
            </c:numRef>
          </c:yVal>
          <c:smooth val="0"/>
        </c:ser>
        <c:ser>
          <c:idx val="10"/>
          <c:order val="7"/>
          <c:tx>
            <c:v>1.0Qd.p. 50C</c:v>
          </c:tx>
          <c:spPr>
            <a:ln w="22225">
              <a:solidFill>
                <a:srgbClr val="C00000"/>
              </a:solidFill>
              <a:prstDash val="dashDot"/>
            </a:ln>
          </c:spPr>
          <c:marker>
            <c:symbol val="star"/>
            <c:size val="8"/>
            <c:spPr>
              <a:noFill/>
              <a:ln w="12700">
                <a:solidFill>
                  <a:srgbClr val="7030A0"/>
                </a:solidFill>
              </a:ln>
            </c:spPr>
          </c:marker>
          <c:xVal>
            <c:numRef>
              <c:f>'temp effect flow rate_3600'!$C$29:$L$29</c:f>
              <c:numCache>
                <c:formatCode>General</c:formatCode>
                <c:ptCount val="10"/>
                <c:pt idx="0">
                  <c:v>0.45012000000000002</c:v>
                </c:pt>
                <c:pt idx="1">
                  <c:v>0.34737000000000001</c:v>
                </c:pt>
                <c:pt idx="2">
                  <c:v>0.24203</c:v>
                </c:pt>
                <c:pt idx="3">
                  <c:v>0.19145999999999999</c:v>
                </c:pt>
                <c:pt idx="4">
                  <c:v>0.14015</c:v>
                </c:pt>
                <c:pt idx="5">
                  <c:v>0.13463</c:v>
                </c:pt>
                <c:pt idx="6">
                  <c:v>0.10929</c:v>
                </c:pt>
                <c:pt idx="7">
                  <c:v>8.9527999999999996E-2</c:v>
                </c:pt>
                <c:pt idx="8">
                  <c:v>8.5005999999999998E-2</c:v>
                </c:pt>
                <c:pt idx="9">
                  <c:v>7.9525999999999999E-2</c:v>
                </c:pt>
              </c:numCache>
            </c:numRef>
          </c:xVal>
          <c:yVal>
            <c:numRef>
              <c:f>'temp effect flow rate_3600'!$C$30:$L$30</c:f>
              <c:numCache>
                <c:formatCode>General</c:formatCode>
                <c:ptCount val="10"/>
                <c:pt idx="0">
                  <c:v>0.85296851639942439</c:v>
                </c:pt>
                <c:pt idx="1">
                  <c:v>0.85090309535215436</c:v>
                </c:pt>
                <c:pt idx="2">
                  <c:v>0.85140685658319593</c:v>
                </c:pt>
                <c:pt idx="3">
                  <c:v>0.8475278951041767</c:v>
                </c:pt>
                <c:pt idx="4">
                  <c:v>0.85362340599977848</c:v>
                </c:pt>
                <c:pt idx="5">
                  <c:v>0.85453017621565308</c:v>
                </c:pt>
                <c:pt idx="6">
                  <c:v>0.84999632513627976</c:v>
                </c:pt>
                <c:pt idx="7">
                  <c:v>0.81911576167343736</c:v>
                </c:pt>
                <c:pt idx="8">
                  <c:v>0.82037516475104111</c:v>
                </c:pt>
                <c:pt idx="9">
                  <c:v>0.37581091596925031</c:v>
                </c:pt>
              </c:numCache>
            </c:numRef>
          </c:yVal>
          <c:smooth val="0"/>
        </c:ser>
        <c:ser>
          <c:idx val="6"/>
          <c:order val="8"/>
          <c:tx>
            <c:v>1.20Qd.p. 15C</c:v>
          </c:tx>
          <c:spPr>
            <a:ln w="2222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diamond"/>
            <c:size val="8"/>
            <c:spPr>
              <a:solidFill>
                <a:srgbClr val="0070C0"/>
              </a:solidFill>
              <a:ln w="12700">
                <a:solidFill>
                  <a:srgbClr val="0070C0"/>
                </a:solidFill>
              </a:ln>
            </c:spPr>
          </c:marker>
          <c:xVal>
            <c:numRef>
              <c:f>'temp effect flow rate_3600'!$C$37:$K$37</c:f>
              <c:numCache>
                <c:formatCode>General</c:formatCode>
                <c:ptCount val="9"/>
                <c:pt idx="0">
                  <c:v>0.50471699999999997</c:v>
                </c:pt>
                <c:pt idx="1">
                  <c:v>0.40202300000000002</c:v>
                </c:pt>
                <c:pt idx="2">
                  <c:v>0.29932999999999998</c:v>
                </c:pt>
                <c:pt idx="3">
                  <c:v>0.27365699999999998</c:v>
                </c:pt>
                <c:pt idx="4">
                  <c:v>0.24798400000000001</c:v>
                </c:pt>
                <c:pt idx="5">
                  <c:v>0.19663700000000001</c:v>
                </c:pt>
                <c:pt idx="6">
                  <c:v>0.170964</c:v>
                </c:pt>
                <c:pt idx="7">
                  <c:v>0.14529</c:v>
                </c:pt>
                <c:pt idx="8">
                  <c:v>0.119617</c:v>
                </c:pt>
              </c:numCache>
            </c:numRef>
          </c:xVal>
          <c:yVal>
            <c:numRef>
              <c:f>'temp effect flow rate_3600'!$C$38:$K$38</c:f>
              <c:numCache>
                <c:formatCode>General</c:formatCode>
                <c:ptCount val="9"/>
                <c:pt idx="0">
                  <c:v>0.77221559106347626</c:v>
                </c:pt>
                <c:pt idx="1">
                  <c:v>0.77221559106347626</c:v>
                </c:pt>
                <c:pt idx="2">
                  <c:v>0.77337424189487158</c:v>
                </c:pt>
                <c:pt idx="3">
                  <c:v>0.77337424189487158</c:v>
                </c:pt>
                <c:pt idx="4">
                  <c:v>0.77402913149522534</c:v>
                </c:pt>
                <c:pt idx="5">
                  <c:v>0.77362612251039231</c:v>
                </c:pt>
                <c:pt idx="6">
                  <c:v>0.77367649863349641</c:v>
                </c:pt>
                <c:pt idx="7">
                  <c:v>0.76868926244618585</c:v>
                </c:pt>
                <c:pt idx="8">
                  <c:v>0.67141296873207712</c:v>
                </c:pt>
              </c:numCache>
            </c:numRef>
          </c:yVal>
          <c:smooth val="0"/>
        </c:ser>
        <c:ser>
          <c:idx val="7"/>
          <c:order val="9"/>
          <c:tx>
            <c:v>1.20Qd.p. 25C</c:v>
          </c:tx>
          <c:spPr>
            <a:ln w="22225">
              <a:solidFill>
                <a:srgbClr val="7030A0"/>
              </a:solidFill>
              <a:prstDash val="sysDash"/>
            </a:ln>
          </c:spPr>
          <c:marker>
            <c:symbol val="square"/>
            <c:size val="8"/>
            <c:spPr>
              <a:solidFill>
                <a:schemeClr val="accent2">
                  <a:lumMod val="75000"/>
                </a:schemeClr>
              </a:solidFill>
              <a:ln w="12700">
                <a:solidFill>
                  <a:schemeClr val="accent2">
                    <a:lumMod val="75000"/>
                  </a:schemeClr>
                </a:solidFill>
              </a:ln>
            </c:spPr>
          </c:marker>
          <c:xVal>
            <c:numRef>
              <c:f>'temp effect flow rate_3600'!$C$45:$K$45</c:f>
              <c:numCache>
                <c:formatCode>General</c:formatCode>
                <c:ptCount val="9"/>
                <c:pt idx="0">
                  <c:v>0.49724468667662597</c:v>
                </c:pt>
                <c:pt idx="1">
                  <c:v>0.39454107178539771</c:v>
                </c:pt>
                <c:pt idx="2">
                  <c:v>0.28954999999999997</c:v>
                </c:pt>
                <c:pt idx="3">
                  <c:v>0.26616155317136247</c:v>
                </c:pt>
                <c:pt idx="4">
                  <c:v>0.24048564944855541</c:v>
                </c:pt>
                <c:pt idx="5">
                  <c:v>0.18913384200294131</c:v>
                </c:pt>
                <c:pt idx="6">
                  <c:v>0.16345793828013427</c:v>
                </c:pt>
                <c:pt idx="7">
                  <c:v>0.13778203455732721</c:v>
                </c:pt>
                <c:pt idx="8">
                  <c:v>0.11210613083452016</c:v>
                </c:pt>
              </c:numCache>
            </c:numRef>
          </c:xVal>
          <c:yVal>
            <c:numRef>
              <c:f>'temp effect flow rate_3600'!$C$46:$K$46</c:f>
              <c:numCache>
                <c:formatCode>General</c:formatCode>
                <c:ptCount val="9"/>
                <c:pt idx="0">
                  <c:v>0.770150170016206</c:v>
                </c:pt>
                <c:pt idx="1">
                  <c:v>0.77171182983243469</c:v>
                </c:pt>
                <c:pt idx="2">
                  <c:v>0.7717622059555389</c:v>
                </c:pt>
                <c:pt idx="3">
                  <c:v>0.76833662958445681</c:v>
                </c:pt>
                <c:pt idx="4">
                  <c:v>0.76093133948814717</c:v>
                </c:pt>
                <c:pt idx="5">
                  <c:v>0.7532741687763167</c:v>
                </c:pt>
                <c:pt idx="6">
                  <c:v>0.71836351546514254</c:v>
                </c:pt>
                <c:pt idx="7">
                  <c:v>0.65609862730841628</c:v>
                </c:pt>
                <c:pt idx="8">
                  <c:v>0.58234798308394442</c:v>
                </c:pt>
              </c:numCache>
            </c:numRef>
          </c:yVal>
          <c:smooth val="0"/>
        </c:ser>
        <c:ser>
          <c:idx val="8"/>
          <c:order val="10"/>
          <c:tx>
            <c:v>1.20Qd.p. 40C</c:v>
          </c:tx>
          <c:spPr>
            <a:ln w="22225">
              <a:solidFill>
                <a:srgbClr val="002060"/>
              </a:solidFill>
              <a:prstDash val="dash"/>
            </a:ln>
          </c:spPr>
          <c:marker>
            <c:symbol val="triangle"/>
            <c:size val="8"/>
            <c:spPr>
              <a:solidFill>
                <a:schemeClr val="accent3">
                  <a:lumMod val="75000"/>
                </a:schemeClr>
              </a:solidFill>
              <a:ln w="12700">
                <a:solidFill>
                  <a:schemeClr val="accent3">
                    <a:lumMod val="75000"/>
                  </a:schemeClr>
                </a:solidFill>
              </a:ln>
            </c:spPr>
          </c:marker>
          <c:xVal>
            <c:numRef>
              <c:f>'temp effect flow rate_3600'!$C$53:$M$53</c:f>
              <c:numCache>
                <c:formatCode>General</c:formatCode>
                <c:ptCount val="11"/>
                <c:pt idx="0">
                  <c:v>0.48559799999999997</c:v>
                </c:pt>
                <c:pt idx="1">
                  <c:v>0.382905</c:v>
                </c:pt>
                <c:pt idx="2">
                  <c:v>0.28021200000000002</c:v>
                </c:pt>
                <c:pt idx="3">
                  <c:v>0.25453799999999999</c:v>
                </c:pt>
                <c:pt idx="4">
                  <c:v>0.23886499999999999</c:v>
                </c:pt>
                <c:pt idx="5">
                  <c:v>0.18151800000000001</c:v>
                </c:pt>
                <c:pt idx="6">
                  <c:v>0.17224900000000001</c:v>
                </c:pt>
                <c:pt idx="7">
                  <c:v>0.16384499999999999</c:v>
                </c:pt>
                <c:pt idx="8">
                  <c:v>0.15557599999999999</c:v>
                </c:pt>
                <c:pt idx="9">
                  <c:v>0.12617200000000001</c:v>
                </c:pt>
                <c:pt idx="10">
                  <c:v>0.1100768</c:v>
                </c:pt>
              </c:numCache>
            </c:numRef>
          </c:xVal>
          <c:yVal>
            <c:numRef>
              <c:f>'temp effect flow rate_3600'!$C$54:$M$54</c:f>
              <c:numCache>
                <c:formatCode>General</c:formatCode>
                <c:ptCount val="11"/>
                <c:pt idx="0">
                  <c:v>0.77161107758622638</c:v>
                </c:pt>
                <c:pt idx="1">
                  <c:v>0.77220551583885533</c:v>
                </c:pt>
                <c:pt idx="2">
                  <c:v>0.77220047822654492</c:v>
                </c:pt>
                <c:pt idx="3">
                  <c:v>0.77202416179568034</c:v>
                </c:pt>
                <c:pt idx="4">
                  <c:v>0.76833662958445681</c:v>
                </c:pt>
                <c:pt idx="5">
                  <c:v>0.750654610374901</c:v>
                </c:pt>
                <c:pt idx="6">
                  <c:v>0.73806057959886417</c:v>
                </c:pt>
                <c:pt idx="7">
                  <c:v>0.71035371189158314</c:v>
                </c:pt>
                <c:pt idx="8">
                  <c:v>0.68723107138677941</c:v>
                </c:pt>
                <c:pt idx="9">
                  <c:v>0.59846834247727165</c:v>
                </c:pt>
                <c:pt idx="10">
                  <c:v>0.53197185997979701</c:v>
                </c:pt>
              </c:numCache>
            </c:numRef>
          </c:yVal>
          <c:smooth val="0"/>
        </c:ser>
        <c:ser>
          <c:idx val="11"/>
          <c:order val="11"/>
          <c:tx>
            <c:v>1.20Qd.p. 50C</c:v>
          </c:tx>
          <c:spPr>
            <a:ln w="22225">
              <a:solidFill>
                <a:srgbClr val="C00000"/>
              </a:solidFill>
              <a:prstDash val="dashDot"/>
            </a:ln>
          </c:spPr>
          <c:marker>
            <c:symbol val="star"/>
            <c:size val="8"/>
            <c:spPr>
              <a:ln w="12700">
                <a:solidFill>
                  <a:srgbClr val="7030A0"/>
                </a:solidFill>
              </a:ln>
            </c:spPr>
          </c:marker>
          <c:xVal>
            <c:numRef>
              <c:f>'temp effect flow rate_3600'!$C$61:$H$61</c:f>
              <c:numCache>
                <c:formatCode>General</c:formatCode>
                <c:ptCount val="6"/>
                <c:pt idx="0">
                  <c:v>0.45012000000000002</c:v>
                </c:pt>
                <c:pt idx="1">
                  <c:v>0.34737000000000001</c:v>
                </c:pt>
                <c:pt idx="2">
                  <c:v>0.24203</c:v>
                </c:pt>
                <c:pt idx="3">
                  <c:v>0.19067000000000001</c:v>
                </c:pt>
                <c:pt idx="4">
                  <c:v>0.14035</c:v>
                </c:pt>
                <c:pt idx="5">
                  <c:v>0.13178100000000001</c:v>
                </c:pt>
              </c:numCache>
            </c:numRef>
          </c:xVal>
          <c:yVal>
            <c:numRef>
              <c:f>'temp effect flow rate_3600'!$C$62:$H$62</c:f>
              <c:numCache>
                <c:formatCode>General</c:formatCode>
                <c:ptCount val="6"/>
                <c:pt idx="0">
                  <c:v>0.76435691585922916</c:v>
                </c:pt>
                <c:pt idx="1">
                  <c:v>0.76405465912060422</c:v>
                </c:pt>
                <c:pt idx="2">
                  <c:v>0.76314788890472962</c:v>
                </c:pt>
                <c:pt idx="3">
                  <c:v>0.76375240238197928</c:v>
                </c:pt>
                <c:pt idx="4">
                  <c:v>0.5274380089004238</c:v>
                </c:pt>
                <c:pt idx="5">
                  <c:v>0.44235273697751876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993600"/>
        <c:axId val="200996480"/>
      </c:scatterChart>
      <c:valAx>
        <c:axId val="200993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en-US" sz="1800" b="0"/>
                  <a:t>Cavitation number, </a:t>
                </a:r>
                <a:r>
                  <a:rPr lang="el-GR" sz="1800" b="0"/>
                  <a:t>σ</a:t>
                </a:r>
                <a:endParaRPr lang="en-US" sz="1800" b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ko-KR"/>
          </a:p>
        </c:txPr>
        <c:crossAx val="200996480"/>
        <c:crosses val="autoZero"/>
        <c:crossBetween val="midCat"/>
      </c:valAx>
      <c:valAx>
        <c:axId val="2009964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sz="1800" b="0" dirty="0"/>
                  <a:t>Head </a:t>
                </a:r>
                <a:r>
                  <a:rPr lang="en-US" sz="1800" b="0" dirty="0" smtClean="0"/>
                  <a:t>Coefficient</a:t>
                </a:r>
                <a:r>
                  <a:rPr lang="en-US" sz="1800" b="0" dirty="0"/>
                  <a:t>, </a:t>
                </a:r>
                <a:r>
                  <a:rPr lang="el-GR" sz="1800" b="0" dirty="0"/>
                  <a:t>ψ</a:t>
                </a:r>
                <a:endParaRPr lang="en-US" sz="1800" b="0" dirty="0"/>
              </a:p>
            </c:rich>
          </c:tx>
          <c:layout>
            <c:manualLayout>
              <c:xMode val="edge"/>
              <c:yMode val="edge"/>
              <c:x val="3.978037228105108E-3"/>
              <c:y val="0.17709902171319494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ko-KR"/>
          </a:p>
        </c:txPr>
        <c:crossAx val="200993600"/>
        <c:crosses val="autoZero"/>
        <c:crossBetween val="midCat"/>
      </c:valAx>
      <c:spPr>
        <a:ln w="19050"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jpe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12" Type="http://schemas.openxmlformats.org/officeDocument/2006/relationships/image" Target="../media/image25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2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Relationship Id="rId1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76733" y="241998"/>
            <a:ext cx="8126750" cy="6547150"/>
            <a:chOff x="676733" y="241998"/>
            <a:chExt cx="8126750" cy="6547150"/>
          </a:xfrm>
        </p:grpSpPr>
        <p:grpSp>
          <p:nvGrpSpPr>
            <p:cNvPr id="8" name="Group 7"/>
            <p:cNvGrpSpPr/>
            <p:nvPr/>
          </p:nvGrpSpPr>
          <p:grpSpPr>
            <a:xfrm>
              <a:off x="676733" y="241998"/>
              <a:ext cx="8126750" cy="6547150"/>
              <a:chOff x="1186267" y="894696"/>
              <a:chExt cx="4179868" cy="3590028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 rotWithShape="1">
              <a:blip r:embed="rId2"/>
              <a:srcRect l="4426" t="14737" r="687" b="3373"/>
              <a:stretch/>
            </p:blipFill>
            <p:spPr>
              <a:xfrm>
                <a:off x="1186267" y="1050576"/>
                <a:ext cx="2199432" cy="1215615"/>
              </a:xfrm>
              <a:prstGeom prst="rect">
                <a:avLst/>
              </a:prstGeom>
            </p:spPr>
          </p:pic>
          <p:pic>
            <p:nvPicPr>
              <p:cNvPr id="5" name="Picture 4" descr="F:\My Works\2014 work\Photo_Centrifugal pump\diffuser_1.JP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2" t="10673" r="2267"/>
              <a:stretch/>
            </p:blipFill>
            <p:spPr bwMode="auto">
              <a:xfrm>
                <a:off x="3503536" y="894696"/>
                <a:ext cx="1820152" cy="1420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9" name="Group 8"/>
              <p:cNvGrpSpPr/>
              <p:nvPr/>
            </p:nvGrpSpPr>
            <p:grpSpPr>
              <a:xfrm>
                <a:off x="1582222" y="2332112"/>
                <a:ext cx="3783913" cy="2152612"/>
                <a:chOff x="4243902" y="3636660"/>
                <a:chExt cx="3783913" cy="215261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4243902" y="5453083"/>
                  <a:ext cx="963321" cy="2700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Impeller</a:t>
                  </a:r>
                  <a:endPara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12" name="Picture 5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65582" y="3737872"/>
                  <a:ext cx="1862233" cy="1740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" name="TextBox 12"/>
                <p:cNvSpPr txBox="1"/>
                <p:nvPr/>
              </p:nvSpPr>
              <p:spPr>
                <a:xfrm>
                  <a:off x="6748246" y="5519249"/>
                  <a:ext cx="963321" cy="2700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Diffuser</a:t>
                  </a:r>
                  <a:endPara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5532819" y="3636660"/>
                  <a:ext cx="963321" cy="2700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(a)</a:t>
                  </a:r>
                  <a:endPara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5532819" y="5453082"/>
                  <a:ext cx="963321" cy="2700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(b)</a:t>
                  </a:r>
                  <a:endPara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pic>
          <p:nvPicPr>
            <p:cNvPr id="14" name="Picture 9" descr="I:\2015\Multistage Pump Analysis\numerical analyses Photos\prism impeller_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4695" y="3087073"/>
              <a:ext cx="3216305" cy="31169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454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616904" y="1219201"/>
            <a:ext cx="2959363" cy="2254769"/>
            <a:chOff x="2590800" y="871733"/>
            <a:chExt cx="2959363" cy="2254769"/>
          </a:xfrm>
        </p:grpSpPr>
        <p:pic>
          <p:nvPicPr>
            <p:cNvPr id="6" name="Picture 2" descr="F:\My Works\2014 work\Photo_Centrifugal pump\one stage model5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68" t="6776" b="3415"/>
            <a:stretch/>
          </p:blipFill>
          <p:spPr bwMode="auto">
            <a:xfrm>
              <a:off x="2590800" y="871733"/>
              <a:ext cx="2845012" cy="19469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 flipH="1" flipV="1">
              <a:off x="4109660" y="1966708"/>
              <a:ext cx="3782" cy="836317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2590800" y="1966708"/>
              <a:ext cx="73929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dirty="0" smtClean="0">
                  <a:latin typeface="Times New Roman" pitchFamily="18" charset="0"/>
                  <a:cs typeface="Times New Roman" pitchFamily="18" charset="0"/>
                </a:rPr>
                <a:t>Inlet</a:t>
              </a:r>
              <a:endParaRPr lang="en-US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4808202" y="1805348"/>
              <a:ext cx="7419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dirty="0" smtClean="0">
                  <a:latin typeface="Times New Roman" pitchFamily="18" charset="0"/>
                  <a:cs typeface="Times New Roman" pitchFamily="18" charset="0"/>
                </a:rPr>
                <a:t>Outlet</a:t>
              </a:r>
              <a:endParaRPr lang="en-US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89020" y="2818725"/>
              <a:ext cx="22908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Interface impeller-diffuser 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123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533400" y="1143000"/>
            <a:ext cx="4810670" cy="3429000"/>
            <a:chOff x="1295401" y="152401"/>
            <a:chExt cx="4571999" cy="2514599"/>
          </a:xfrm>
        </p:grpSpPr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8507990"/>
                </p:ext>
              </p:extLst>
            </p:nvPr>
          </p:nvGraphicFramePr>
          <p:xfrm>
            <a:off x="1295401" y="152401"/>
            <a:ext cx="4571999" cy="25145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6" name="Straight Arrow Connector 5"/>
            <p:cNvCxnSpPr/>
            <p:nvPr/>
          </p:nvCxnSpPr>
          <p:spPr>
            <a:xfrm flipV="1">
              <a:off x="4330828" y="870647"/>
              <a:ext cx="0" cy="2913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636969" y="1193668"/>
              <a:ext cx="1517792" cy="20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ϕ</a:t>
              </a:r>
              <a:r>
                <a:rPr lang="en-US" altLang="ko-KR" sz="12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ko-KR" sz="1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esign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0.128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191000" y="1143000"/>
            <a:ext cx="4876800" cy="3429000"/>
            <a:chOff x="4836266" y="1432580"/>
            <a:chExt cx="4572000" cy="2514599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1385309"/>
                </p:ext>
              </p:extLst>
            </p:nvPr>
          </p:nvGraphicFramePr>
          <p:xfrm>
            <a:off x="4836266" y="1432580"/>
            <a:ext cx="4572000" cy="25145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7843361" y="1857269"/>
              <a:ext cx="0" cy="2913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149502" y="2180290"/>
              <a:ext cx="1517792" cy="20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ϕ</a:t>
              </a:r>
              <a:r>
                <a:rPr lang="en-US" altLang="ko-KR" sz="12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ko-KR" sz="12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esign</a:t>
              </a:r>
              <a:r>
                <a:rPr lang="en-US" altLang="ko-KR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0.128</a:t>
              </a:r>
              <a:endPara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515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3860800" y="967993"/>
            <a:ext cx="6676596" cy="4823207"/>
            <a:chOff x="1662113" y="1510665"/>
            <a:chExt cx="5653087" cy="3975735"/>
          </a:xfrm>
        </p:grpSpPr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57749769"/>
                </p:ext>
              </p:extLst>
            </p:nvPr>
          </p:nvGraphicFramePr>
          <p:xfrm>
            <a:off x="1662113" y="1510665"/>
            <a:ext cx="5653087" cy="39757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2995305" y="2000713"/>
              <a:ext cx="295275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just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1" lang="en-US" altLang="ko-KR" sz="20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맑은 고딕" pitchFamily="50" charset="-127"/>
                  <a:ea typeface="맑은 고딕" pitchFamily="50" charset="-127"/>
                  <a:cs typeface="굴림" pitchFamily="50" charset="-127"/>
                </a:rPr>
                <a:t>◎</a:t>
              </a:r>
              <a:endParaRPr kumimoji="1" lang="ko-KR" altLang="ko-K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3029491" y="3271899"/>
              <a:ext cx="295275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just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1" lang="en-US" altLang="ko-KR" sz="20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맑은 고딕" pitchFamily="50" charset="-127"/>
                  <a:ea typeface="맑은 고딕" pitchFamily="50" charset="-127"/>
                  <a:cs typeface="굴림" pitchFamily="50" charset="-127"/>
                </a:rPr>
                <a:t>◎</a:t>
              </a:r>
              <a:endParaRPr kumimoji="1" lang="ko-KR" altLang="ko-K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40001" y="3608832"/>
              <a:ext cx="1117999" cy="279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Q=1.0 </a:t>
              </a:r>
              <a:r>
                <a:rPr lang="en-US" altLang="ko-KR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altLang="ko-KR" sz="1600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d.p</a:t>
              </a:r>
              <a:endParaRPr lang="ko-KR" alt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50667"/>
              </p:ext>
            </p:extLst>
          </p:nvPr>
        </p:nvGraphicFramePr>
        <p:xfrm>
          <a:off x="2819400" y="957372"/>
          <a:ext cx="6705600" cy="4605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734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04800" y="1244107"/>
            <a:ext cx="223614" cy="19475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1195387" y="1300162"/>
            <a:ext cx="6881813" cy="4491038"/>
            <a:chOff x="1195387" y="1300162"/>
            <a:chExt cx="6881813" cy="4491038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01374603"/>
                </p:ext>
              </p:extLst>
            </p:nvPr>
          </p:nvGraphicFramePr>
          <p:xfrm>
            <a:off x="1195387" y="1300162"/>
            <a:ext cx="6881813" cy="44910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2933622" y="3285534"/>
              <a:ext cx="12388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 = 1.0 </a:t>
              </a:r>
              <a:r>
                <a:rPr lang="en-US" altLang="ko-KR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altLang="ko-KR" sz="14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d.p</a:t>
              </a:r>
              <a:r>
                <a:rPr lang="en-US" altLang="ko-KR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ko-KR" alt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67794" y="3624088"/>
              <a:ext cx="223614" cy="12176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182454" y="3624088"/>
              <a:ext cx="185155" cy="12176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72270" y="3624088"/>
              <a:ext cx="185155" cy="12176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95559" y="3589502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593921" y="3598450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93921" y="3928131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083037" y="3590866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090177" y="3924153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091583" y="4252770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100129" y="4595909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93921" y="4586094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88931" y="4251808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04105" y="3928031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112651" y="4257420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104105" y="4592050"/>
              <a:ext cx="42731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3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723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397741" y="1182096"/>
            <a:ext cx="4493708" cy="3991589"/>
            <a:chOff x="680231" y="490211"/>
            <a:chExt cx="4493708" cy="3991589"/>
          </a:xfrm>
        </p:grpSpPr>
        <p:sp>
          <p:nvSpPr>
            <p:cNvPr id="5" name="TextBox 4"/>
            <p:cNvSpPr txBox="1"/>
            <p:nvPr/>
          </p:nvSpPr>
          <p:spPr>
            <a:xfrm>
              <a:off x="1412363" y="4198887"/>
              <a:ext cx="1232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3000 rpm</a:t>
              </a:r>
              <a:endParaRPr lang="en-US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5" descr="G:\SOONGSIL UNIVERSITY\Cavitation\2014 work\Cavitation Photo\new photo\meridional _40K_6.67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0" t="2814" r="7760"/>
            <a:stretch/>
          </p:blipFill>
          <p:spPr bwMode="auto">
            <a:xfrm>
              <a:off x="4184655" y="808041"/>
              <a:ext cx="989284" cy="1541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C:\Users\Public\Pictures\Sample Pictures\40K_6.67_3400_VOF_3_meridiona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067" t="10959" r="10831" b="4723"/>
            <a:stretch/>
          </p:blipFill>
          <p:spPr bwMode="auto">
            <a:xfrm>
              <a:off x="3286345" y="808041"/>
              <a:ext cx="898886" cy="15295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2474220" y="2313886"/>
              <a:ext cx="12393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altLang="ko-KR" sz="1200" dirty="0">
                  <a:solidFill>
                    <a:prstClr val="black"/>
                  </a:solidFill>
                  <a:latin typeface="Times New Roman"/>
                  <a:cs typeface="Times New Roman"/>
                </a:rPr>
                <a:t>σ</a:t>
              </a:r>
              <a:r>
                <a:rPr lang="en-US" altLang="ko-KR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=0.187 </a:t>
              </a:r>
              <a:endParaRPr lang="en-US" altLang="ko-KR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9" name="Picture 2" descr="C:\Users\Public\Pictures\Sample Pictures\40K_6.67_3200_VOF_3_meridional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476" t="8078" r="13304"/>
            <a:stretch/>
          </p:blipFill>
          <p:spPr bwMode="auto">
            <a:xfrm>
              <a:off x="2338746" y="808040"/>
              <a:ext cx="930221" cy="15697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G:\SOONGSIL UNIVERSITY\Cavitation\2014 work\Cavitation Photo\new photo\meridional_30K_6.67_VOF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3" t="2937" r="6458" b="2360"/>
            <a:stretch/>
          </p:blipFill>
          <p:spPr bwMode="auto">
            <a:xfrm>
              <a:off x="4063469" y="2593486"/>
              <a:ext cx="877802" cy="1442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C:\Users\Public\Pictures\Sample Pictures\30K_6.67_3200_VOF_3_meridional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" t="7560" r="20942" b="1063"/>
            <a:stretch/>
          </p:blipFill>
          <p:spPr bwMode="auto">
            <a:xfrm>
              <a:off x="2250484" y="2593487"/>
              <a:ext cx="977991" cy="1478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2214347" y="4203455"/>
              <a:ext cx="1232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3200 rpm</a:t>
              </a:r>
              <a:endParaRPr lang="en-US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18922" y="4198887"/>
              <a:ext cx="1232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3400 rpm</a:t>
              </a:r>
              <a:endParaRPr lang="en-US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Picture 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5310" y="2593486"/>
              <a:ext cx="852221" cy="1435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2380668" y="4012204"/>
              <a:ext cx="1232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altLang="ko-KR" sz="1200" dirty="0">
                  <a:solidFill>
                    <a:prstClr val="black"/>
                  </a:solidFill>
                  <a:latin typeface="Times New Roman"/>
                  <a:cs typeface="Times New Roman"/>
                </a:rPr>
                <a:t>σ</a:t>
              </a:r>
              <a:r>
                <a:rPr lang="en-US" altLang="ko-KR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=0.136 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680231" y="490211"/>
              <a:ext cx="2407161" cy="3991589"/>
              <a:chOff x="875677" y="206909"/>
              <a:chExt cx="3093671" cy="4005924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958717" y="485457"/>
                <a:ext cx="1463795" cy="3727376"/>
                <a:chOff x="-1" y="1230725"/>
                <a:chExt cx="1463795" cy="3727376"/>
              </a:xfrm>
            </p:grpSpPr>
            <p:pic>
              <p:nvPicPr>
                <p:cNvPr id="22" name="Picture 11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" y="1299825"/>
                  <a:ext cx="409529" cy="36579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3" name="TextBox 22"/>
                <p:cNvSpPr txBox="1"/>
                <p:nvPr/>
              </p:nvSpPr>
              <p:spPr>
                <a:xfrm>
                  <a:off x="290181" y="4680107"/>
                  <a:ext cx="1086960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1e-15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290179" y="4352732"/>
                  <a:ext cx="835726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0.088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287131" y="4000021"/>
                  <a:ext cx="987198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0.177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301932" y="3649509"/>
                  <a:ext cx="1075208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0.266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90110" y="3312956"/>
                  <a:ext cx="984219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0.354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305419" y="2936748"/>
                  <a:ext cx="1071722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0.443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301932" y="2613361"/>
                  <a:ext cx="972397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0.532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301862" y="2275536"/>
                  <a:ext cx="1161932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0.621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303216" y="1933299"/>
                  <a:ext cx="1160576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0.709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317170" y="1593820"/>
                  <a:ext cx="1146622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0.798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305419" y="1230725"/>
                  <a:ext cx="968910" cy="2779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1.00</a:t>
                  </a:r>
                  <a:endPara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875677" y="206909"/>
                <a:ext cx="3093671" cy="308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Water Vapor Volume Fraction </a:t>
                </a:r>
                <a:endPara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7435" y="808040"/>
              <a:ext cx="847584" cy="1505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7520" y="2593486"/>
              <a:ext cx="792965" cy="139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3976120" y="4201449"/>
              <a:ext cx="11132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3600 rpm</a:t>
              </a:r>
              <a:endParaRPr lang="en-US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20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447800" y="951365"/>
            <a:ext cx="6705600" cy="4953000"/>
            <a:chOff x="533400" y="685800"/>
            <a:chExt cx="6629400" cy="4191000"/>
          </a:xfrm>
        </p:grpSpPr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54189825"/>
                </p:ext>
              </p:extLst>
            </p:nvPr>
          </p:nvGraphicFramePr>
          <p:xfrm>
            <a:off x="533400" y="685800"/>
            <a:ext cx="6629400" cy="4191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3724" y="2820114"/>
              <a:ext cx="49530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6073564" y="2777146"/>
              <a:ext cx="667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ko-KR" sz="1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73563" y="3069534"/>
              <a:ext cx="667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  <a:r>
                <a:rPr lang="en-US" altLang="ko-KR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73564" y="3361922"/>
              <a:ext cx="667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</a:t>
              </a:r>
              <a:r>
                <a:rPr lang="en-US" altLang="ko-KR" sz="1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73564" y="3666862"/>
              <a:ext cx="667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400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61753" y="910509"/>
              <a:ext cx="8962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0.8Q</a:t>
              </a:r>
              <a:r>
                <a:rPr lang="en-US" altLang="ko-KR" sz="1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d.p.</a:t>
              </a:r>
              <a:endParaRPr lang="ko-KR" alt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61754" y="1180694"/>
              <a:ext cx="8962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1.0Q</a:t>
              </a:r>
              <a:r>
                <a:rPr lang="en-US" altLang="ko-KR" sz="1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d.p.</a:t>
              </a:r>
              <a:endParaRPr lang="ko-KR" alt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78845" y="1450312"/>
              <a:ext cx="8791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1.2Q</a:t>
              </a:r>
              <a:r>
                <a:rPr lang="en-US" altLang="ko-KR" sz="1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d.p.</a:t>
              </a:r>
              <a:endParaRPr lang="ko-KR" alt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30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50905" y="-948425"/>
            <a:ext cx="4732077" cy="12765197"/>
            <a:chOff x="74873" y="-1381807"/>
            <a:chExt cx="4732077" cy="12765197"/>
          </a:xfrm>
        </p:grpSpPr>
        <p:grpSp>
          <p:nvGrpSpPr>
            <p:cNvPr id="7" name="Group 6"/>
            <p:cNvGrpSpPr/>
            <p:nvPr/>
          </p:nvGrpSpPr>
          <p:grpSpPr>
            <a:xfrm>
              <a:off x="74873" y="-1381807"/>
              <a:ext cx="4732077" cy="12195171"/>
              <a:chOff x="74873" y="-1381807"/>
              <a:chExt cx="4732077" cy="12195171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89740" y="1786079"/>
                <a:ext cx="4576781" cy="3169364"/>
                <a:chOff x="-147908" y="279432"/>
                <a:chExt cx="4428694" cy="3169364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494841" y="632479"/>
                  <a:ext cx="3785945" cy="2816317"/>
                  <a:chOff x="1506551" y="732021"/>
                  <a:chExt cx="3785945" cy="2816317"/>
                </a:xfrm>
              </p:grpSpPr>
              <p:pic>
                <p:nvPicPr>
                  <p:cNvPr id="21" name="Picture 4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919"/>
                  <a:stretch/>
                </p:blipFill>
                <p:spPr bwMode="auto">
                  <a:xfrm>
                    <a:off x="4079936" y="732021"/>
                    <a:ext cx="1212560" cy="225005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2" name="Picture 5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038"/>
                  <a:stretch/>
                </p:blipFill>
                <p:spPr bwMode="auto">
                  <a:xfrm>
                    <a:off x="2871890" y="732021"/>
                    <a:ext cx="1192929" cy="220444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" name="Picture 6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9211"/>
                  <a:stretch/>
                </p:blipFill>
                <p:spPr bwMode="auto">
                  <a:xfrm>
                    <a:off x="1682736" y="787596"/>
                    <a:ext cx="1175437" cy="2096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506551" y="2982072"/>
                    <a:ext cx="127922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</a:t>
                    </a:r>
                    <a:r>
                      <a:rPr lang="el-GR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altLang="ko-KR" sz="1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</a:t>
                    </a:r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0.136</a:t>
                    </a:r>
                    <a:endParaRPr lang="en-US" altLang="ko-KR" sz="14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2687481" y="2982072"/>
                    <a:ext cx="127162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</a:t>
                    </a:r>
                    <a:r>
                      <a:rPr lang="el-GR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altLang="ko-KR" sz="1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0.110</a:t>
                    </a: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3936342" y="2982072"/>
                    <a:ext cx="127162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</a:t>
                    </a:r>
                    <a:r>
                      <a:rPr lang="el-GR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altLang="ko-KR" sz="1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</a:t>
                    </a:r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0.085</a:t>
                    </a:r>
                    <a:endParaRPr lang="en-US" altLang="ko-KR" sz="14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3074052" y="3240561"/>
                    <a:ext cx="99076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b="1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25</a:t>
                    </a:r>
                    <a:r>
                      <a:rPr lang="en-US" sz="1400" b="1" baseline="300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r>
                      <a:rPr lang="en-US" sz="1400" b="1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  <a:endParaRPr lang="en-US" sz="1400" b="1" baseline="300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-147908" y="279432"/>
                  <a:ext cx="2617686" cy="3161387"/>
                  <a:chOff x="875676" y="206909"/>
                  <a:chExt cx="3826261" cy="4145556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958718" y="554556"/>
                    <a:ext cx="1274330" cy="3797909"/>
                    <a:chOff x="0" y="1299824"/>
                    <a:chExt cx="1274330" cy="3797909"/>
                  </a:xfrm>
                </p:grpSpPr>
                <p:pic>
                  <p:nvPicPr>
                    <p:cNvPr id="31" name="Picture 11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0" y="1384480"/>
                      <a:ext cx="400050" cy="35732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32" name="TextBox 31"/>
                    <p:cNvSpPr txBox="1"/>
                    <p:nvPr/>
                  </p:nvSpPr>
                  <p:spPr>
                    <a:xfrm>
                      <a:off x="290180" y="4694142"/>
                      <a:ext cx="98415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1e-15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3" name="TextBox 32"/>
                    <p:cNvSpPr txBox="1"/>
                    <p:nvPr/>
                  </p:nvSpPr>
                  <p:spPr>
                    <a:xfrm>
                      <a:off x="290179" y="4385123"/>
                      <a:ext cx="984151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4" name="TextBox 33"/>
                    <p:cNvSpPr txBox="1"/>
                    <p:nvPr/>
                  </p:nvSpPr>
                  <p:spPr>
                    <a:xfrm>
                      <a:off x="287133" y="4032411"/>
                      <a:ext cx="987195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0.177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5" name="TextBox 34"/>
                    <p:cNvSpPr txBox="1"/>
                    <p:nvPr/>
                  </p:nvSpPr>
                  <p:spPr>
                    <a:xfrm>
                      <a:off x="290180" y="3663542"/>
                      <a:ext cx="98415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6" name="TextBox 35"/>
                    <p:cNvSpPr txBox="1"/>
                    <p:nvPr/>
                  </p:nvSpPr>
                  <p:spPr>
                    <a:xfrm>
                      <a:off x="290111" y="3354525"/>
                      <a:ext cx="950005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305418" y="2969139"/>
                      <a:ext cx="968912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8" name="TextBox 37"/>
                    <p:cNvSpPr txBox="1"/>
                    <p:nvPr/>
                  </p:nvSpPr>
                  <p:spPr>
                    <a:xfrm>
                      <a:off x="290180" y="2673280"/>
                      <a:ext cx="98415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9" name="TextBox 38"/>
                    <p:cNvSpPr txBox="1"/>
                    <p:nvPr/>
                  </p:nvSpPr>
                  <p:spPr>
                    <a:xfrm>
                      <a:off x="290110" y="2335457"/>
                      <a:ext cx="98422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0.621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0" name="TextBox 39"/>
                    <p:cNvSpPr txBox="1"/>
                    <p:nvPr/>
                  </p:nvSpPr>
                  <p:spPr>
                    <a:xfrm>
                      <a:off x="291467" y="1993221"/>
                      <a:ext cx="982863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305418" y="1653742"/>
                      <a:ext cx="968912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0.798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305417" y="1299824"/>
                      <a:ext cx="91814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875676" y="206909"/>
                    <a:ext cx="3826261" cy="40359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Water Vapor Volume Fraction </a:t>
                    </a:r>
                    <a:endParaRPr lang="en-US" sz="14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48" name="Group 47"/>
              <p:cNvGrpSpPr/>
              <p:nvPr/>
            </p:nvGrpSpPr>
            <p:grpSpPr>
              <a:xfrm>
                <a:off x="74873" y="-1381807"/>
                <a:ext cx="4595526" cy="3161387"/>
                <a:chOff x="4320483" y="-117933"/>
                <a:chExt cx="4595526" cy="3161387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4976028" y="349824"/>
                  <a:ext cx="3939981" cy="2662445"/>
                  <a:chOff x="5047278" y="266699"/>
                  <a:chExt cx="3939981" cy="2662445"/>
                </a:xfrm>
              </p:grpSpPr>
              <p:pic>
                <p:nvPicPr>
                  <p:cNvPr id="14" name="Picture 5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27815" y="266700"/>
                    <a:ext cx="1188555" cy="2096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" name="Picture 6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616370" y="266700"/>
                    <a:ext cx="1197302" cy="2096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6" name="Picture 7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813672" y="266699"/>
                    <a:ext cx="1173587" cy="20945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047278" y="2362878"/>
                    <a:ext cx="127922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</a:t>
                    </a:r>
                    <a:r>
                      <a:rPr lang="el-G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sz="14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=0.136 </a:t>
                    </a:r>
                    <a:endParaRPr lang="en-US" sz="14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6209159" y="2362878"/>
                    <a:ext cx="127162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     </a:t>
                    </a:r>
                    <a:r>
                      <a:rPr lang="el-G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sz="14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0.110</a:t>
                    </a:r>
                    <a:endParaRPr lang="en-US" sz="14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7458019" y="2362878"/>
                    <a:ext cx="127162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  </a:t>
                    </a:r>
                    <a:r>
                      <a:rPr lang="el-GR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altLang="ko-KR" sz="1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</a:t>
                    </a:r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0.085</a:t>
                    </a:r>
                    <a:endParaRPr lang="en-US" altLang="ko-KR" sz="14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6595728" y="2621367"/>
                    <a:ext cx="101472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b="1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</a:t>
                    </a:r>
                    <a:r>
                      <a:rPr lang="en-US" sz="1400" b="1" baseline="300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r>
                      <a:rPr lang="en-US" sz="1400" b="1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  <a:endParaRPr lang="en-US" sz="1400" b="1" baseline="300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50" name="Group 49"/>
                <p:cNvGrpSpPr/>
                <p:nvPr/>
              </p:nvGrpSpPr>
              <p:grpSpPr>
                <a:xfrm>
                  <a:off x="4320483" y="-117933"/>
                  <a:ext cx="2720084" cy="3161387"/>
                  <a:chOff x="875676" y="206909"/>
                  <a:chExt cx="3975936" cy="4145556"/>
                </a:xfrm>
              </p:grpSpPr>
              <p:grpSp>
                <p:nvGrpSpPr>
                  <p:cNvPr id="51" name="Group 50"/>
                  <p:cNvGrpSpPr/>
                  <p:nvPr/>
                </p:nvGrpSpPr>
                <p:grpSpPr>
                  <a:xfrm>
                    <a:off x="958718" y="554556"/>
                    <a:ext cx="1341449" cy="3797909"/>
                    <a:chOff x="0" y="1299824"/>
                    <a:chExt cx="1341449" cy="3797909"/>
                  </a:xfrm>
                </p:grpSpPr>
                <p:pic>
                  <p:nvPicPr>
                    <p:cNvPr id="53" name="Picture 11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0" y="1384480"/>
                      <a:ext cx="400050" cy="35732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54" name="TextBox 53"/>
                    <p:cNvSpPr txBox="1"/>
                    <p:nvPr/>
                  </p:nvSpPr>
                  <p:spPr>
                    <a:xfrm>
                      <a:off x="290180" y="4694142"/>
                      <a:ext cx="98415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1e-15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5" name="TextBox 54"/>
                    <p:cNvSpPr txBox="1"/>
                    <p:nvPr/>
                  </p:nvSpPr>
                  <p:spPr>
                    <a:xfrm>
                      <a:off x="290180" y="4322672"/>
                      <a:ext cx="1051269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6" name="TextBox 55"/>
                    <p:cNvSpPr txBox="1"/>
                    <p:nvPr/>
                  </p:nvSpPr>
                  <p:spPr>
                    <a:xfrm>
                      <a:off x="287133" y="4032411"/>
                      <a:ext cx="987197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0.177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290180" y="3663542"/>
                      <a:ext cx="98415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290110" y="3354525"/>
                      <a:ext cx="1051339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305418" y="2969139"/>
                      <a:ext cx="1036031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0" name="TextBox 59"/>
                    <p:cNvSpPr txBox="1"/>
                    <p:nvPr/>
                  </p:nvSpPr>
                  <p:spPr>
                    <a:xfrm>
                      <a:off x="290180" y="2673280"/>
                      <a:ext cx="99880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1" name="TextBox 60"/>
                    <p:cNvSpPr txBox="1"/>
                    <p:nvPr/>
                  </p:nvSpPr>
                  <p:spPr>
                    <a:xfrm>
                      <a:off x="290110" y="2335457"/>
                      <a:ext cx="98422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0.621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291467" y="1993221"/>
                      <a:ext cx="982863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3" name="TextBox 62"/>
                    <p:cNvSpPr txBox="1"/>
                    <p:nvPr/>
                  </p:nvSpPr>
                  <p:spPr>
                    <a:xfrm>
                      <a:off x="305418" y="1653742"/>
                      <a:ext cx="968912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0.798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305418" y="1299824"/>
                      <a:ext cx="1036029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875676" y="206909"/>
                    <a:ext cx="3975936" cy="40359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Water Vapor Volume Fraction </a:t>
                    </a:r>
                    <a:endParaRPr lang="en-US" sz="14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49" name="Group 48"/>
              <p:cNvGrpSpPr/>
              <p:nvPr/>
            </p:nvGrpSpPr>
            <p:grpSpPr>
              <a:xfrm>
                <a:off x="84896" y="4976095"/>
                <a:ext cx="4722054" cy="5837269"/>
                <a:chOff x="4282156" y="3574601"/>
                <a:chExt cx="4722054" cy="5837269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4954770" y="4031868"/>
                  <a:ext cx="4049440" cy="5380002"/>
                  <a:chOff x="895350" y="3810000"/>
                  <a:chExt cx="4049440" cy="5380002"/>
                </a:xfrm>
              </p:grpSpPr>
              <p:pic>
                <p:nvPicPr>
                  <p:cNvPr id="4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124600" y="3810000"/>
                    <a:ext cx="1265062" cy="20961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5" name="Picture 3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0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40" t="2474"/>
                  <a:stretch/>
                </p:blipFill>
                <p:spPr bwMode="auto">
                  <a:xfrm>
                    <a:off x="2389662" y="3810000"/>
                    <a:ext cx="1200570" cy="21057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6" name="Picture 4"/>
                  <p:cNvPicPr>
                    <a:picLocks noChangeAspect="1" noChangeArrowheads="1"/>
                  </p:cNvPicPr>
                  <p:nvPr/>
                </p:nvPicPr>
                <p:blipFill>
                  <a:blip r:embed="rId1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617666" y="6892123"/>
                    <a:ext cx="1327124" cy="22978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895350" y="5946005"/>
                    <a:ext cx="127922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  </a:t>
                    </a:r>
                    <a:r>
                      <a:rPr lang="el-GR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altLang="ko-KR" sz="1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</a:t>
                    </a:r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0.136</a:t>
                    </a:r>
                    <a:endParaRPr lang="en-US" altLang="ko-KR" sz="14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2076281" y="5946005"/>
                    <a:ext cx="127162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  </a:t>
                    </a:r>
                    <a:r>
                      <a:rPr lang="el-GR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altLang="ko-KR" sz="1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0.110</a:t>
                    </a:r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3325141" y="5946005"/>
                    <a:ext cx="1271621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     </a:t>
                    </a:r>
                    <a:r>
                      <a:rPr lang="el-GR" altLang="ko-KR" sz="14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rPr>
                      <a:t>σ</a:t>
                    </a:r>
                    <a:r>
                      <a:rPr lang="en-US" altLang="ko-KR" sz="1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= </a:t>
                    </a:r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0.085</a:t>
                    </a:r>
                    <a:endParaRPr lang="en-US" altLang="ko-KR" sz="14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2294320" y="6175504"/>
                    <a:ext cx="105358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b="1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40</a:t>
                    </a:r>
                    <a:r>
                      <a:rPr lang="en-US" sz="1400" b="1" baseline="3000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r>
                      <a:rPr lang="en-US" sz="1400" b="1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  <a:endParaRPr lang="en-US" sz="1400" b="1" baseline="30000" dirty="0">
                      <a:solidFill>
                        <a:prstClr val="black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66" name="Group 65"/>
                <p:cNvGrpSpPr/>
                <p:nvPr/>
              </p:nvGrpSpPr>
              <p:grpSpPr>
                <a:xfrm>
                  <a:off x="4282156" y="3574601"/>
                  <a:ext cx="2825263" cy="3161387"/>
                  <a:chOff x="875676" y="206909"/>
                  <a:chExt cx="4129676" cy="4145556"/>
                </a:xfrm>
              </p:grpSpPr>
              <p:grpSp>
                <p:nvGrpSpPr>
                  <p:cNvPr id="67" name="Group 66"/>
                  <p:cNvGrpSpPr/>
                  <p:nvPr/>
                </p:nvGrpSpPr>
                <p:grpSpPr>
                  <a:xfrm>
                    <a:off x="958718" y="554556"/>
                    <a:ext cx="1326799" cy="3797909"/>
                    <a:chOff x="0" y="1299824"/>
                    <a:chExt cx="1326799" cy="3797909"/>
                  </a:xfrm>
                </p:grpSpPr>
                <p:pic>
                  <p:nvPicPr>
                    <p:cNvPr id="69" name="Picture 11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0" y="1384480"/>
                      <a:ext cx="400050" cy="35732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70" name="TextBox 69"/>
                    <p:cNvSpPr txBox="1"/>
                    <p:nvPr/>
                  </p:nvSpPr>
                  <p:spPr>
                    <a:xfrm>
                      <a:off x="290180" y="4694142"/>
                      <a:ext cx="1036619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1e-15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290180" y="4385123"/>
                      <a:ext cx="1036619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2" name="TextBox 71"/>
                    <p:cNvSpPr txBox="1"/>
                    <p:nvPr/>
                  </p:nvSpPr>
                  <p:spPr>
                    <a:xfrm>
                      <a:off x="287133" y="4032411"/>
                      <a:ext cx="1039666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0.177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3" name="TextBox 72"/>
                    <p:cNvSpPr txBox="1"/>
                    <p:nvPr/>
                  </p:nvSpPr>
                  <p:spPr>
                    <a:xfrm>
                      <a:off x="290180" y="3663542"/>
                      <a:ext cx="98415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290110" y="3354525"/>
                      <a:ext cx="984218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5" name="TextBox 74"/>
                    <p:cNvSpPr txBox="1"/>
                    <p:nvPr/>
                  </p:nvSpPr>
                  <p:spPr>
                    <a:xfrm>
                      <a:off x="305418" y="2969139"/>
                      <a:ext cx="968912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6" name="TextBox 75"/>
                    <p:cNvSpPr txBox="1"/>
                    <p:nvPr/>
                  </p:nvSpPr>
                  <p:spPr>
                    <a:xfrm>
                      <a:off x="290179" y="2673280"/>
                      <a:ext cx="100126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7" name="TextBox 76"/>
                    <p:cNvSpPr txBox="1"/>
                    <p:nvPr/>
                  </p:nvSpPr>
                  <p:spPr>
                    <a:xfrm>
                      <a:off x="290110" y="2335457"/>
                      <a:ext cx="984220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0.621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8" name="TextBox 77"/>
                    <p:cNvSpPr txBox="1"/>
                    <p:nvPr/>
                  </p:nvSpPr>
                  <p:spPr>
                    <a:xfrm>
                      <a:off x="291467" y="1993221"/>
                      <a:ext cx="982863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9" name="TextBox 78"/>
                    <p:cNvSpPr txBox="1"/>
                    <p:nvPr/>
                  </p:nvSpPr>
                  <p:spPr>
                    <a:xfrm>
                      <a:off x="305418" y="1653742"/>
                      <a:ext cx="968912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0.798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0" name="TextBox 79"/>
                    <p:cNvSpPr txBox="1"/>
                    <p:nvPr/>
                  </p:nvSpPr>
                  <p:spPr>
                    <a:xfrm>
                      <a:off x="305418" y="1299824"/>
                      <a:ext cx="785456" cy="40359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875676" y="206909"/>
                    <a:ext cx="4129676" cy="40359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Water Vapor Volume Fraction </a:t>
                    </a:r>
                    <a:endParaRPr lang="en-US" sz="14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grpSp>
          <p:nvGrpSpPr>
            <p:cNvPr id="8" name="Group 7"/>
            <p:cNvGrpSpPr/>
            <p:nvPr/>
          </p:nvGrpSpPr>
          <p:grpSpPr>
            <a:xfrm>
              <a:off x="122814" y="5433361"/>
              <a:ext cx="4520327" cy="5950029"/>
              <a:chOff x="4670399" y="-887423"/>
              <a:chExt cx="4628677" cy="5950029"/>
            </a:xfrm>
          </p:grpSpPr>
          <p:pic>
            <p:nvPicPr>
              <p:cNvPr id="2050" name="Picture 2" descr="H:\SOONGSIL UNIVERSITY\Cavitation\2016 Work\temp effect\50C_6.67_2.71_VOF.JPG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2164" y="2194701"/>
                <a:ext cx="1328254" cy="22978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2" name="Picture 4" descr="H:\SOONGSIL UNIVERSITY\Cavitation\2016 Work\temp effect\50C_6.67_2.20_VOF.JPG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00418" y="2194701"/>
                <a:ext cx="1326382" cy="22978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1" name="TextBox 80"/>
              <p:cNvSpPr txBox="1"/>
              <p:nvPr/>
            </p:nvSpPr>
            <p:spPr>
              <a:xfrm>
                <a:off x="5399525" y="4496340"/>
                <a:ext cx="13220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l-GR" altLang="ko-KR" sz="14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σ</a:t>
                </a:r>
                <a:r>
                  <a:rPr lang="en-US" altLang="ko-KR" sz="1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ko-KR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0.136</a:t>
                </a:r>
                <a:endParaRPr lang="en-US" altLang="ko-KR" sz="1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619943" y="4496340"/>
                <a:ext cx="131414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  </a:t>
                </a:r>
                <a:r>
                  <a:rPr lang="el-GR" altLang="ko-KR" sz="14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σ</a:t>
                </a:r>
                <a:r>
                  <a:rPr lang="en-US" altLang="ko-KR" sz="1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0.110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7910564" y="4496340"/>
                <a:ext cx="131414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   </a:t>
                </a:r>
                <a:r>
                  <a:rPr lang="el-GR" altLang="ko-KR" sz="14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σ</a:t>
                </a:r>
                <a:r>
                  <a:rPr lang="en-US" altLang="ko-KR" sz="1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ko-KR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0.085</a:t>
                </a:r>
                <a:endParaRPr lang="en-US" altLang="ko-KR" sz="1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7019440" y="4754829"/>
                <a:ext cx="1023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:r>
                  <a:rPr lang="en-US" sz="1400" b="1" baseline="30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1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en-US" sz="1400" b="1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5" name="Picture 1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9111" y="2137646"/>
                <a:ext cx="282841" cy="27249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6" name="TextBox 85"/>
              <p:cNvSpPr txBox="1"/>
              <p:nvPr/>
            </p:nvSpPr>
            <p:spPr>
              <a:xfrm>
                <a:off x="4934272" y="4661584"/>
                <a:ext cx="6958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1e-15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4934271" y="4425927"/>
                <a:ext cx="6958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0.088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932118" y="4156950"/>
                <a:ext cx="6979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0.177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4934272" y="3875652"/>
                <a:ext cx="6958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0.266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934223" y="3639996"/>
                <a:ext cx="6716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0.354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4945046" y="3346102"/>
                <a:ext cx="685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0.443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4934272" y="3120481"/>
                <a:ext cx="6958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0.532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4934223" y="2862858"/>
                <a:ext cx="6958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0.621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935182" y="2601870"/>
                <a:ext cx="6948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0.709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945046" y="2342985"/>
                <a:ext cx="685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0.798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4945045" y="2073088"/>
                <a:ext cx="64913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1.00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4670399" y="1807974"/>
                <a:ext cx="27052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Water Vapor Volume Fraction </a:t>
                </a:r>
                <a:endPara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053" name="Picture 5" descr="H:\SOONGSIL UNIVERSITY\Cavitation\2016 Work\temp effect\50C_6.67_1.71_VOF_28K.JPG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9952" y="-887423"/>
                <a:ext cx="1219124" cy="2112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59074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29536</TotalTime>
  <Words>237</Words>
  <Application>Microsoft Office PowerPoint</Application>
  <PresentationFormat>On-screen Show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Rakibuzzaman</dc:creator>
  <cp:lastModifiedBy>Rakibuzzaman</cp:lastModifiedBy>
  <cp:revision>86</cp:revision>
  <dcterms:created xsi:type="dcterms:W3CDTF">2006-08-16T00:00:00Z</dcterms:created>
  <dcterms:modified xsi:type="dcterms:W3CDTF">2016-07-05T09:00:39Z</dcterms:modified>
</cp:coreProperties>
</file>